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Default Extension="avi" ContentType="video/x-msvide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82" r:id="rId2"/>
    <p:sldId id="329" r:id="rId3"/>
    <p:sldId id="257" r:id="rId4"/>
    <p:sldId id="259" r:id="rId5"/>
    <p:sldId id="258" r:id="rId6"/>
    <p:sldId id="296" r:id="rId7"/>
    <p:sldId id="299" r:id="rId8"/>
    <p:sldId id="301" r:id="rId9"/>
    <p:sldId id="260" r:id="rId10"/>
    <p:sldId id="262" r:id="rId11"/>
    <p:sldId id="293" r:id="rId12"/>
    <p:sldId id="298" r:id="rId13"/>
    <p:sldId id="297" r:id="rId14"/>
    <p:sldId id="292" r:id="rId15"/>
    <p:sldId id="294" r:id="rId16"/>
    <p:sldId id="263" r:id="rId17"/>
    <p:sldId id="264" r:id="rId18"/>
    <p:sldId id="302" r:id="rId19"/>
    <p:sldId id="303" r:id="rId20"/>
    <p:sldId id="267" r:id="rId21"/>
    <p:sldId id="300" r:id="rId22"/>
    <p:sldId id="304" r:id="rId23"/>
    <p:sldId id="305" r:id="rId24"/>
    <p:sldId id="306" r:id="rId25"/>
    <p:sldId id="309" r:id="rId26"/>
    <p:sldId id="307" r:id="rId27"/>
    <p:sldId id="311" r:id="rId28"/>
    <p:sldId id="312" r:id="rId29"/>
    <p:sldId id="310" r:id="rId30"/>
    <p:sldId id="313" r:id="rId31"/>
    <p:sldId id="314" r:id="rId32"/>
    <p:sldId id="315" r:id="rId33"/>
    <p:sldId id="316" r:id="rId34"/>
    <p:sldId id="317" r:id="rId35"/>
    <p:sldId id="318" r:id="rId36"/>
    <p:sldId id="319" r:id="rId37"/>
    <p:sldId id="320" r:id="rId38"/>
    <p:sldId id="269" r:id="rId39"/>
    <p:sldId id="321" r:id="rId40"/>
    <p:sldId id="322" r:id="rId41"/>
    <p:sldId id="268" r:id="rId42"/>
    <p:sldId id="323" r:id="rId43"/>
    <p:sldId id="324" r:id="rId44"/>
    <p:sldId id="325" r:id="rId45"/>
    <p:sldId id="326" r:id="rId46"/>
    <p:sldId id="287" r:id="rId47"/>
    <p:sldId id="288" r:id="rId48"/>
    <p:sldId id="289" r:id="rId49"/>
    <p:sldId id="290" r:id="rId50"/>
    <p:sldId id="291" r:id="rId51"/>
  </p:sldIdLst>
  <p:sldSz cx="9144000" cy="6858000" type="screen4x3"/>
  <p:notesSz cx="6858000" cy="9144000"/>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D7"/>
    <a:srgbClr val="FFFFCC"/>
    <a:srgbClr val="FFCCCC"/>
    <a:srgbClr val="00FF00"/>
    <a:srgbClr val="660066"/>
    <a:srgbClr val="0066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44" autoAdjust="0"/>
    <p:restoredTop sz="94118" autoAdjust="0"/>
  </p:normalViewPr>
  <p:slideViewPr>
    <p:cSldViewPr>
      <p:cViewPr varScale="1">
        <p:scale>
          <a:sx n="59" d="100"/>
          <a:sy n="59" d="100"/>
        </p:scale>
        <p:origin x="1182"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D13597F-691D-444F-8152-6962EA31786B}" type="datetimeFigureOut">
              <a:rPr lang="en-US" smtClean="0"/>
              <a:t>12/14/2017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4ACBA6-E769-4338-BE34-8B240892BE13}" type="slidenum">
              <a:rPr lang="en-US" smtClean="0"/>
              <a:t>‹#›</a:t>
            </a:fld>
            <a:endParaRPr lang="en-US" dirty="0"/>
          </a:p>
        </p:txBody>
      </p:sp>
    </p:spTree>
    <p:extLst>
      <p:ext uri="{BB962C8B-B14F-4D97-AF65-F5344CB8AC3E}">
        <p14:creationId xmlns:p14="http://schemas.microsoft.com/office/powerpoint/2010/main" val="37294729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4ACBA6-E769-4338-BE34-8B240892BE13}" type="slidenum">
              <a:rPr lang="en-US" smtClean="0"/>
              <a:t>24</a:t>
            </a:fld>
            <a:endParaRPr lang="en-US" dirty="0"/>
          </a:p>
        </p:txBody>
      </p:sp>
    </p:spTree>
    <p:extLst>
      <p:ext uri="{BB962C8B-B14F-4D97-AF65-F5344CB8AC3E}">
        <p14:creationId xmlns:p14="http://schemas.microsoft.com/office/powerpoint/2010/main" val="2525945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4ACBA6-E769-4338-BE34-8B240892BE13}" type="slidenum">
              <a:rPr lang="en-US" smtClean="0"/>
              <a:t>33</a:t>
            </a:fld>
            <a:endParaRPr lang="en-US" dirty="0"/>
          </a:p>
        </p:txBody>
      </p:sp>
    </p:spTree>
    <p:extLst>
      <p:ext uri="{BB962C8B-B14F-4D97-AF65-F5344CB8AC3E}">
        <p14:creationId xmlns:p14="http://schemas.microsoft.com/office/powerpoint/2010/main" val="37327265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4D40CE3-8F3C-49C5-A2AD-33C2E8DC8595}" type="datetimeFigureOut">
              <a:rPr lang="en-US" smtClean="0"/>
              <a:t>12/14/2017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507CC2-7263-4CE5-9E9B-41F6F3CD72DF}" type="slidenum">
              <a:rPr lang="en-US" smtClean="0"/>
              <a:t>‹#›</a:t>
            </a:fld>
            <a:endParaRPr lang="en-US" dirty="0"/>
          </a:p>
        </p:txBody>
      </p:sp>
    </p:spTree>
    <p:extLst>
      <p:ext uri="{BB962C8B-B14F-4D97-AF65-F5344CB8AC3E}">
        <p14:creationId xmlns:p14="http://schemas.microsoft.com/office/powerpoint/2010/main" val="920639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D40CE3-8F3C-49C5-A2AD-33C2E8DC8595}" type="datetimeFigureOut">
              <a:rPr lang="en-US" smtClean="0"/>
              <a:t>12/14/2017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507CC2-7263-4CE5-9E9B-41F6F3CD72DF}" type="slidenum">
              <a:rPr lang="en-US" smtClean="0"/>
              <a:t>‹#›</a:t>
            </a:fld>
            <a:endParaRPr lang="en-US" dirty="0"/>
          </a:p>
        </p:txBody>
      </p:sp>
    </p:spTree>
    <p:extLst>
      <p:ext uri="{BB962C8B-B14F-4D97-AF65-F5344CB8AC3E}">
        <p14:creationId xmlns:p14="http://schemas.microsoft.com/office/powerpoint/2010/main" val="2023990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D40CE3-8F3C-49C5-A2AD-33C2E8DC8595}" type="datetimeFigureOut">
              <a:rPr lang="en-US" smtClean="0"/>
              <a:t>12/14/2017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507CC2-7263-4CE5-9E9B-41F6F3CD72DF}" type="slidenum">
              <a:rPr lang="en-US" smtClean="0"/>
              <a:t>‹#›</a:t>
            </a:fld>
            <a:endParaRPr lang="en-US" dirty="0"/>
          </a:p>
        </p:txBody>
      </p:sp>
    </p:spTree>
    <p:extLst>
      <p:ext uri="{BB962C8B-B14F-4D97-AF65-F5344CB8AC3E}">
        <p14:creationId xmlns:p14="http://schemas.microsoft.com/office/powerpoint/2010/main" val="23251676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D40CE3-8F3C-49C5-A2AD-33C2E8DC8595}" type="datetimeFigureOut">
              <a:rPr lang="en-US" smtClean="0"/>
              <a:t>12/14/2017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507CC2-7263-4CE5-9E9B-41F6F3CD72DF}" type="slidenum">
              <a:rPr lang="en-US" smtClean="0"/>
              <a:t>‹#›</a:t>
            </a:fld>
            <a:endParaRPr lang="en-US" dirty="0"/>
          </a:p>
        </p:txBody>
      </p:sp>
    </p:spTree>
    <p:extLst>
      <p:ext uri="{BB962C8B-B14F-4D97-AF65-F5344CB8AC3E}">
        <p14:creationId xmlns:p14="http://schemas.microsoft.com/office/powerpoint/2010/main" val="413401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4D40CE3-8F3C-49C5-A2AD-33C2E8DC8595}" type="datetimeFigureOut">
              <a:rPr lang="en-US" smtClean="0"/>
              <a:t>12/14/2017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507CC2-7263-4CE5-9E9B-41F6F3CD72DF}" type="slidenum">
              <a:rPr lang="en-US" smtClean="0"/>
              <a:t>‹#›</a:t>
            </a:fld>
            <a:endParaRPr lang="en-US" dirty="0"/>
          </a:p>
        </p:txBody>
      </p:sp>
    </p:spTree>
    <p:extLst>
      <p:ext uri="{BB962C8B-B14F-4D97-AF65-F5344CB8AC3E}">
        <p14:creationId xmlns:p14="http://schemas.microsoft.com/office/powerpoint/2010/main" val="23593714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4D40CE3-8F3C-49C5-A2AD-33C2E8DC8595}" type="datetimeFigureOut">
              <a:rPr lang="en-US" smtClean="0"/>
              <a:t>12/14/2017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507CC2-7263-4CE5-9E9B-41F6F3CD72DF}" type="slidenum">
              <a:rPr lang="en-US" smtClean="0"/>
              <a:t>‹#›</a:t>
            </a:fld>
            <a:endParaRPr lang="en-US" dirty="0"/>
          </a:p>
        </p:txBody>
      </p:sp>
    </p:spTree>
    <p:extLst>
      <p:ext uri="{BB962C8B-B14F-4D97-AF65-F5344CB8AC3E}">
        <p14:creationId xmlns:p14="http://schemas.microsoft.com/office/powerpoint/2010/main" val="25890688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4D40CE3-8F3C-49C5-A2AD-33C2E8DC8595}" type="datetimeFigureOut">
              <a:rPr lang="en-US" smtClean="0"/>
              <a:t>12/14/2017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7507CC2-7263-4CE5-9E9B-41F6F3CD72DF}" type="slidenum">
              <a:rPr lang="en-US" smtClean="0"/>
              <a:t>‹#›</a:t>
            </a:fld>
            <a:endParaRPr lang="en-US" dirty="0"/>
          </a:p>
        </p:txBody>
      </p:sp>
    </p:spTree>
    <p:extLst>
      <p:ext uri="{BB962C8B-B14F-4D97-AF65-F5344CB8AC3E}">
        <p14:creationId xmlns:p14="http://schemas.microsoft.com/office/powerpoint/2010/main" val="36076334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4D40CE3-8F3C-49C5-A2AD-33C2E8DC8595}" type="datetimeFigureOut">
              <a:rPr lang="en-US" smtClean="0"/>
              <a:t>12/14/2017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507CC2-7263-4CE5-9E9B-41F6F3CD72DF}" type="slidenum">
              <a:rPr lang="en-US" smtClean="0"/>
              <a:t>‹#›</a:t>
            </a:fld>
            <a:endParaRPr lang="en-US" dirty="0"/>
          </a:p>
        </p:txBody>
      </p:sp>
    </p:spTree>
    <p:extLst>
      <p:ext uri="{BB962C8B-B14F-4D97-AF65-F5344CB8AC3E}">
        <p14:creationId xmlns:p14="http://schemas.microsoft.com/office/powerpoint/2010/main" val="40763429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gradFill flip="none" rotWithShape="1">
          <a:gsLst>
            <a:gs pos="98000">
              <a:schemeClr val="tx1"/>
            </a:gs>
            <a:gs pos="100000">
              <a:schemeClr val="accent2">
                <a:lumMod val="40000"/>
                <a:lumOff val="60000"/>
              </a:schemeClr>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400" y="6548437"/>
            <a:ext cx="3200400" cy="309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173506" y="6548437"/>
            <a:ext cx="6046694" cy="309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548437"/>
            <a:ext cx="3200400" cy="309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173506" y="6548437"/>
            <a:ext cx="5970494" cy="309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3116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D40CE3-8F3C-49C5-A2AD-33C2E8DC8595}" type="datetimeFigureOut">
              <a:rPr lang="en-US" smtClean="0"/>
              <a:t>12/14/2017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507CC2-7263-4CE5-9E9B-41F6F3CD72DF}" type="slidenum">
              <a:rPr lang="en-US" smtClean="0"/>
              <a:t>‹#›</a:t>
            </a:fld>
            <a:endParaRPr lang="en-US" dirty="0"/>
          </a:p>
        </p:txBody>
      </p:sp>
    </p:spTree>
    <p:extLst>
      <p:ext uri="{BB962C8B-B14F-4D97-AF65-F5344CB8AC3E}">
        <p14:creationId xmlns:p14="http://schemas.microsoft.com/office/powerpoint/2010/main" val="2128867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D40CE3-8F3C-49C5-A2AD-33C2E8DC8595}" type="datetimeFigureOut">
              <a:rPr lang="en-US" smtClean="0"/>
              <a:t>12/14/2017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507CC2-7263-4CE5-9E9B-41F6F3CD72DF}" type="slidenum">
              <a:rPr lang="en-US" smtClean="0"/>
              <a:t>‹#›</a:t>
            </a:fld>
            <a:endParaRPr lang="en-US" dirty="0"/>
          </a:p>
        </p:txBody>
      </p:sp>
    </p:spTree>
    <p:extLst>
      <p:ext uri="{BB962C8B-B14F-4D97-AF65-F5344CB8AC3E}">
        <p14:creationId xmlns:p14="http://schemas.microsoft.com/office/powerpoint/2010/main" val="27846190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D40CE3-8F3C-49C5-A2AD-33C2E8DC8595}" type="datetimeFigureOut">
              <a:rPr lang="en-US" smtClean="0"/>
              <a:t>12/14/2017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507CC2-7263-4CE5-9E9B-41F6F3CD72DF}" type="slidenum">
              <a:rPr lang="en-US" smtClean="0"/>
              <a:t>‹#›</a:t>
            </a:fld>
            <a:endParaRPr lang="en-US" dirty="0"/>
          </a:p>
        </p:txBody>
      </p:sp>
    </p:spTree>
    <p:extLst>
      <p:ext uri="{BB962C8B-B14F-4D97-AF65-F5344CB8AC3E}">
        <p14:creationId xmlns:p14="http://schemas.microsoft.com/office/powerpoint/2010/main" val="33154334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gif"/><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13.jpeg"/><Relationship Id="rId9" Type="http://schemas.openxmlformats.org/officeDocument/2006/relationships/image" Target="../media/image33.emf"/></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3.emf"/><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63.png"/></Relationships>
</file>

<file path=ppt/slides/_rels/slide22.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68.png"/><Relationship Id="rId3" Type="http://schemas.openxmlformats.org/officeDocument/2006/relationships/image" Target="../media/image56.png"/><Relationship Id="rId7" Type="http://schemas.openxmlformats.org/officeDocument/2006/relationships/image" Target="../media/image61.png"/><Relationship Id="rId12" Type="http://schemas.openxmlformats.org/officeDocument/2006/relationships/image" Target="../media/image57.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55.png"/><Relationship Id="rId5" Type="http://schemas.openxmlformats.org/officeDocument/2006/relationships/image" Target="../media/image58.png"/><Relationship Id="rId10" Type="http://schemas.openxmlformats.org/officeDocument/2006/relationships/image" Target="../media/image67.png"/><Relationship Id="rId4" Type="http://schemas.openxmlformats.org/officeDocument/2006/relationships/image" Target="../media/image52.png"/><Relationship Id="rId9" Type="http://schemas.openxmlformats.org/officeDocument/2006/relationships/image" Target="../media/image66.png"/><Relationship Id="rId14" Type="http://schemas.openxmlformats.org/officeDocument/2006/relationships/image" Target="../media/image69.png"/></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png"/></Relationships>
</file>

<file path=ppt/slides/_rels/slide2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80.png"/></Relationships>
</file>

<file path=ppt/slides/_rels/slide29.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png"/><Relationship Id="rId18" Type="http://schemas.openxmlformats.org/officeDocument/2006/relationships/image" Target="../media/image96.png"/><Relationship Id="rId3" Type="http://schemas.openxmlformats.org/officeDocument/2006/relationships/image" Target="../media/image1.jpeg"/><Relationship Id="rId7" Type="http://schemas.openxmlformats.org/officeDocument/2006/relationships/image" Target="../media/image85.png"/><Relationship Id="rId12" Type="http://schemas.openxmlformats.org/officeDocument/2006/relationships/image" Target="../media/image90.png"/><Relationship Id="rId17" Type="http://schemas.openxmlformats.org/officeDocument/2006/relationships/image" Target="../media/image95.png"/><Relationship Id="rId2" Type="http://schemas.openxmlformats.org/officeDocument/2006/relationships/image" Target="../media/image81.png"/><Relationship Id="rId16"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3.png"/><Relationship Id="rId15" Type="http://schemas.openxmlformats.org/officeDocument/2006/relationships/image" Target="../media/image93.pn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png"/><Relationship Id="rId14" Type="http://schemas.openxmlformats.org/officeDocument/2006/relationships/image" Target="../media/image92.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emf"/></Relationships>
</file>

<file path=ppt/slides/_rels/slide3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3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01.tiff"/><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7.xml"/><Relationship Id="rId5" Type="http://schemas.openxmlformats.org/officeDocument/2006/relationships/image" Target="../media/image112.jpeg"/><Relationship Id="rId4" Type="http://schemas.openxmlformats.org/officeDocument/2006/relationships/image" Target="../media/image111.png"/></Relationships>
</file>

<file path=ppt/slides/_rels/slide3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gif"/></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115.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avi"/><Relationship Id="rId1" Type="http://schemas.microsoft.com/office/2007/relationships/media" Target="../media/media2.avi"/><Relationship Id="rId5" Type="http://schemas.openxmlformats.org/officeDocument/2006/relationships/image" Target="../media/image117.png"/><Relationship Id="rId4" Type="http://schemas.openxmlformats.org/officeDocument/2006/relationships/image" Target="../media/image116.png"/></Relationships>
</file>

<file path=ppt/slides/_rels/slide42.xml.rels><?xml version="1.0" encoding="UTF-8" standalone="yes"?>
<Relationships xmlns="http://schemas.openxmlformats.org/package/2006/relationships"><Relationship Id="rId8" Type="http://schemas.openxmlformats.org/officeDocument/2006/relationships/image" Target="../media/image123.jpeg"/><Relationship Id="rId3" Type="http://schemas.openxmlformats.org/officeDocument/2006/relationships/image" Target="../media/image1.jpeg"/><Relationship Id="rId7" Type="http://schemas.openxmlformats.org/officeDocument/2006/relationships/image" Target="../media/image122.png"/><Relationship Id="rId2" Type="http://schemas.openxmlformats.org/officeDocument/2006/relationships/image" Target="../media/image118.png"/><Relationship Id="rId1" Type="http://schemas.openxmlformats.org/officeDocument/2006/relationships/slideLayout" Target="../slideLayouts/slideLayout7.xml"/><Relationship Id="rId6" Type="http://schemas.openxmlformats.org/officeDocument/2006/relationships/image" Target="../media/image121.png"/><Relationship Id="rId11" Type="http://schemas.openxmlformats.org/officeDocument/2006/relationships/image" Target="../media/image126.jpeg"/><Relationship Id="rId5" Type="http://schemas.openxmlformats.org/officeDocument/2006/relationships/image" Target="../media/image120.png"/><Relationship Id="rId10" Type="http://schemas.openxmlformats.org/officeDocument/2006/relationships/image" Target="../media/image125.png"/><Relationship Id="rId4" Type="http://schemas.openxmlformats.org/officeDocument/2006/relationships/image" Target="../media/image119.png"/><Relationship Id="rId9" Type="http://schemas.openxmlformats.org/officeDocument/2006/relationships/image" Target="../media/image124.jpeg"/></Relationships>
</file>

<file path=ppt/slides/_rels/slide4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7.xml"/><Relationship Id="rId5" Type="http://schemas.openxmlformats.org/officeDocument/2006/relationships/image" Target="../media/image130.png"/><Relationship Id="rId4" Type="http://schemas.openxmlformats.org/officeDocument/2006/relationships/image" Target="../media/image129.png"/></Relationships>
</file>

<file path=ppt/slides/_rels/slide44.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33.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hyperlink" Target="http://www.ibdregistry.net/"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20.gif"/></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28600"/>
            <a:ext cx="8991600" cy="1015663"/>
          </a:xfrm>
          <a:prstGeom prst="rect">
            <a:avLst/>
          </a:prstGeom>
          <a:noFill/>
        </p:spPr>
        <p:txBody>
          <a:bodyPr wrap="square" rtlCol="0">
            <a:spAutoFit/>
          </a:bodyPr>
          <a:lstStyle/>
          <a:p>
            <a:pPr algn="ctr"/>
            <a:r>
              <a:rPr lang="en-US" sz="3200" b="1" dirty="0" smtClean="0">
                <a:solidFill>
                  <a:srgbClr val="FFFFD7"/>
                </a:solidFill>
                <a:latin typeface="Copperplate Gothic Light" panose="020E0507020206020404" pitchFamily="34" charset="0"/>
                <a:ea typeface="Tahoma" panose="020B0604030504040204" pitchFamily="34" charset="0"/>
                <a:cs typeface="Tahoma" panose="020B0604030504040204" pitchFamily="34" charset="0"/>
              </a:rPr>
              <a:t>Digital Imaging in Pathology</a:t>
            </a:r>
          </a:p>
          <a:p>
            <a:pPr algn="ctr"/>
            <a:r>
              <a:rPr lang="en-US" sz="2800" dirty="0" smtClean="0">
                <a:solidFill>
                  <a:srgbClr val="FFFFD7"/>
                </a:solidFill>
                <a:latin typeface="Copperplate Gothic Light" panose="020E0507020206020404" pitchFamily="34" charset="0"/>
                <a:ea typeface="Tahoma" panose="020B0604030504040204" pitchFamily="34" charset="0"/>
                <a:cs typeface="Tahoma" panose="020B0604030504040204" pitchFamily="34" charset="0"/>
              </a:rPr>
              <a:t>- Past · Present · Future -</a:t>
            </a:r>
            <a:endParaRPr lang="en-US" sz="2800" dirty="0">
              <a:solidFill>
                <a:srgbClr val="FFFFD7"/>
              </a:solidFill>
              <a:latin typeface="Copperplate Gothic Light" panose="020E0507020206020404" pitchFamily="34" charset="0"/>
              <a:ea typeface="Tahoma" panose="020B0604030504040204" pitchFamily="34" charset="0"/>
              <a:cs typeface="Tahoma" panose="020B0604030504040204" pitchFamily="34" charset="0"/>
            </a:endParaRPr>
          </a:p>
        </p:txBody>
      </p:sp>
      <p:pic>
        <p:nvPicPr>
          <p:cNvPr id="1040" name="Picture 16" descr="C:\Users\mluquett10\AppData\Local\Microsoft\Windows\Temporary Internet Files\Content.IE5\6CSMHMZN\binary_Languag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0" y="76200"/>
            <a:ext cx="609600" cy="64008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descr="C:\Users\mluquett10\AppData\Local\Microsoft\Windows\Temporary Internet Files\Content.IE5\6CSMHMZN\binary_Languag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152399" y="76200"/>
            <a:ext cx="810943" cy="6400800"/>
          </a:xfrm>
          <a:prstGeom prst="rect">
            <a:avLst/>
          </a:prstGeom>
          <a:noFill/>
          <a:extLst>
            <a:ext uri="{909E8E84-426E-40DD-AFC4-6F175D3DCCD1}">
              <a14:hiddenFill xmlns:a14="http://schemas.microsoft.com/office/drawing/2010/main">
                <a:solidFill>
                  <a:srgbClr val="FFFFFF"/>
                </a:solidFill>
              </a14:hiddenFill>
            </a:ext>
          </a:extLst>
        </p:spPr>
      </p:pic>
      <p:pic>
        <p:nvPicPr>
          <p:cNvPr id="32771" name="Picture 3" descr="C:\Users\mluquett10\AppData\Local\Microsoft\Windows\Temporary Internet Files\Content.IE5\1CO0LRLO\mist-wall-0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316873"/>
            <a:ext cx="7315200" cy="507214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133600" y="4191000"/>
            <a:ext cx="4823460" cy="1754326"/>
          </a:xfrm>
          <a:prstGeom prst="rect">
            <a:avLst/>
          </a:prstGeom>
          <a:noFill/>
        </p:spPr>
        <p:txBody>
          <a:bodyPr wrap="square" rtlCol="0">
            <a:spAutoFit/>
          </a:bodyPr>
          <a:lstStyle/>
          <a:p>
            <a:r>
              <a:rPr lang="en-US" dirty="0" smtClean="0"/>
              <a:t>I will mention the names and products of many companies – I have no interests, financial or otherwise in any of them.</a:t>
            </a:r>
          </a:p>
          <a:p>
            <a:endParaRPr lang="en-US" dirty="0"/>
          </a:p>
          <a:p>
            <a:r>
              <a:rPr lang="en-US" dirty="0" smtClean="0"/>
              <a:t>None of the material presented places me in a position involving conflict of interest.</a:t>
            </a:r>
            <a:endParaRPr lang="en-US" dirty="0"/>
          </a:p>
        </p:txBody>
      </p:sp>
    </p:spTree>
    <p:extLst>
      <p:ext uri="{BB962C8B-B14F-4D97-AF65-F5344CB8AC3E}">
        <p14:creationId xmlns:p14="http://schemas.microsoft.com/office/powerpoint/2010/main" val="39513058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443" y="152400"/>
            <a:ext cx="8991600" cy="369332"/>
          </a:xfrm>
          <a:prstGeom prst="rect">
            <a:avLst/>
          </a:prstGeom>
          <a:noFill/>
        </p:spPr>
        <p:txBody>
          <a:bodyPr wrap="square" rtlCol="0">
            <a:spAutoFit/>
          </a:bodyPr>
          <a:lstStyle/>
          <a:p>
            <a:pPr algn="ctr"/>
            <a:r>
              <a:rPr lang="en-US" dirty="0" smtClean="0">
                <a:solidFill>
                  <a:srgbClr val="FFFFD7"/>
                </a:solidFill>
                <a:latin typeface="Tahoma" panose="020B0604030504040204" pitchFamily="34" charset="0"/>
                <a:ea typeface="Tahoma" panose="020B0604030504040204" pitchFamily="34" charset="0"/>
                <a:cs typeface="Tahoma" panose="020B0604030504040204" pitchFamily="34" charset="0"/>
              </a:rPr>
              <a:t>Adding Color</a:t>
            </a:r>
            <a:endParaRPr lang="en-US" dirty="0">
              <a:solidFill>
                <a:srgbClr val="FFFFD7"/>
              </a:solidFill>
              <a:latin typeface="Tahoma" panose="020B0604030504040204" pitchFamily="34" charset="0"/>
              <a:ea typeface="Tahoma" panose="020B0604030504040204" pitchFamily="34" charset="0"/>
              <a:cs typeface="Tahoma" panose="020B0604030504040204" pitchFamily="34" charset="0"/>
            </a:endParaRPr>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4114800"/>
            <a:ext cx="2209800" cy="184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utoShape 6" descr="Image result for prism and video camer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FFFFD7"/>
              </a:solidFill>
            </a:endParaRPr>
          </a:p>
        </p:txBody>
      </p:sp>
      <p:pic>
        <p:nvPicPr>
          <p:cNvPr id="308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762000"/>
            <a:ext cx="2286000" cy="2588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2" name="Picture 10" descr="Image result for filter whe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143000"/>
            <a:ext cx="2686050" cy="2223515"/>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3505200"/>
            <a:ext cx="2686050" cy="1891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805070" y="5486400"/>
            <a:ext cx="2667000" cy="646331"/>
          </a:xfrm>
          <a:prstGeom prst="rect">
            <a:avLst/>
          </a:prstGeom>
          <a:noFill/>
        </p:spPr>
        <p:txBody>
          <a:bodyPr wrap="square" rtlCol="0">
            <a:spAutoFit/>
          </a:bodyPr>
          <a:lstStyle/>
          <a:p>
            <a:pPr algn="ctr"/>
            <a:r>
              <a:rPr lang="en-US" dirty="0" smtClean="0">
                <a:solidFill>
                  <a:srgbClr val="FFFFD7"/>
                </a:solidFill>
              </a:rPr>
              <a:t>Filter wheel over monochrome chip</a:t>
            </a:r>
            <a:endParaRPr lang="en-US" dirty="0">
              <a:solidFill>
                <a:srgbClr val="FFFFD7"/>
              </a:solidFill>
            </a:endParaRPr>
          </a:p>
        </p:txBody>
      </p:sp>
      <p:sp>
        <p:nvSpPr>
          <p:cNvPr id="12" name="TextBox 11"/>
          <p:cNvSpPr txBox="1"/>
          <p:nvPr/>
        </p:nvSpPr>
        <p:spPr>
          <a:xfrm>
            <a:off x="5105400" y="3399645"/>
            <a:ext cx="2286000" cy="369332"/>
          </a:xfrm>
          <a:prstGeom prst="rect">
            <a:avLst/>
          </a:prstGeom>
          <a:noFill/>
        </p:spPr>
        <p:txBody>
          <a:bodyPr wrap="square" rtlCol="0">
            <a:spAutoFit/>
          </a:bodyPr>
          <a:lstStyle/>
          <a:p>
            <a:pPr algn="ctr"/>
            <a:r>
              <a:rPr lang="en-US" dirty="0" smtClean="0">
                <a:solidFill>
                  <a:srgbClr val="FFFFD7"/>
                </a:solidFill>
              </a:rPr>
              <a:t>Prisms and 3 chips</a:t>
            </a:r>
            <a:endParaRPr lang="en-US" dirty="0">
              <a:solidFill>
                <a:srgbClr val="FFFFD7"/>
              </a:solidFill>
            </a:endParaRPr>
          </a:p>
        </p:txBody>
      </p:sp>
      <p:sp>
        <p:nvSpPr>
          <p:cNvPr id="13" name="TextBox 12"/>
          <p:cNvSpPr txBox="1"/>
          <p:nvPr/>
        </p:nvSpPr>
        <p:spPr>
          <a:xfrm>
            <a:off x="5029200" y="5961965"/>
            <a:ext cx="2514600" cy="646331"/>
          </a:xfrm>
          <a:prstGeom prst="rect">
            <a:avLst/>
          </a:prstGeom>
          <a:noFill/>
        </p:spPr>
        <p:txBody>
          <a:bodyPr wrap="square" rtlCol="0">
            <a:spAutoFit/>
          </a:bodyPr>
          <a:lstStyle/>
          <a:p>
            <a:pPr algn="ctr"/>
            <a:r>
              <a:rPr lang="en-US" dirty="0" smtClean="0">
                <a:solidFill>
                  <a:srgbClr val="FFFFD7"/>
                </a:solidFill>
              </a:rPr>
              <a:t>Bayer mosaic filter over monochrome chip</a:t>
            </a:r>
            <a:endParaRPr lang="en-US" dirty="0">
              <a:solidFill>
                <a:srgbClr val="FFFFD7"/>
              </a:solidFill>
            </a:endParaRPr>
          </a:p>
        </p:txBody>
      </p:sp>
    </p:spTree>
    <p:extLst>
      <p:ext uri="{BB962C8B-B14F-4D97-AF65-F5344CB8AC3E}">
        <p14:creationId xmlns:p14="http://schemas.microsoft.com/office/powerpoint/2010/main" val="28393812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 y="365876"/>
            <a:ext cx="8991600" cy="369332"/>
          </a:xfrm>
          <a:prstGeom prst="rect">
            <a:avLst/>
          </a:prstGeom>
          <a:noFill/>
        </p:spPr>
        <p:txBody>
          <a:bodyPr wrap="square" rtlCol="0">
            <a:spAutoFit/>
          </a:bodyPr>
          <a:lstStyle/>
          <a:p>
            <a:pPr algn="ctr">
              <a:tabLst>
                <a:tab pos="4572000" algn="l"/>
              </a:tabLst>
            </a:pPr>
            <a:r>
              <a:rPr lang="en-US" dirty="0" smtClean="0">
                <a:solidFill>
                  <a:srgbClr val="FFFFD7"/>
                </a:solidFill>
                <a:latin typeface="Tahoma" panose="020B0604030504040204" pitchFamily="34" charset="0"/>
                <a:ea typeface="Tahoma" panose="020B0604030504040204" pitchFamily="34" charset="0"/>
                <a:cs typeface="Tahoma" panose="020B0604030504040204" pitchFamily="34" charset="0"/>
              </a:rPr>
              <a:t>Foveon X3 Technology</a:t>
            </a:r>
            <a:endParaRPr lang="en-US" dirty="0">
              <a:solidFill>
                <a:srgbClr val="FFFFD7"/>
              </a:solidFill>
              <a:latin typeface="Tahoma" panose="020B0604030504040204" pitchFamily="34" charset="0"/>
              <a:ea typeface="Tahoma" panose="020B0604030504040204" pitchFamily="34" charset="0"/>
              <a:cs typeface="Tahoma" panose="020B0604030504040204" pitchFamily="34" charset="0"/>
            </a:endParaRPr>
          </a:p>
        </p:txBody>
      </p:sp>
      <p:pic>
        <p:nvPicPr>
          <p:cNvPr id="512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146313"/>
            <a:ext cx="2777815" cy="2700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209800" y="4114800"/>
            <a:ext cx="4572000" cy="2031325"/>
          </a:xfrm>
          <a:prstGeom prst="rect">
            <a:avLst/>
          </a:prstGeom>
        </p:spPr>
        <p:txBody>
          <a:bodyPr>
            <a:spAutoFit/>
          </a:bodyPr>
          <a:lstStyle/>
          <a:p>
            <a:r>
              <a:rPr lang="en-US" u="sng" dirty="0" smtClean="0">
                <a:solidFill>
                  <a:srgbClr val="FFFFD7"/>
                </a:solidFill>
              </a:rPr>
              <a:t>“A </a:t>
            </a:r>
            <a:r>
              <a:rPr lang="en-US" u="sng" dirty="0">
                <a:solidFill>
                  <a:srgbClr val="FFFFD7"/>
                </a:solidFill>
              </a:rPr>
              <a:t>Dramatically Different Design</a:t>
            </a:r>
            <a:r>
              <a:rPr lang="en-US" dirty="0">
                <a:solidFill>
                  <a:srgbClr val="FFFFD7"/>
                </a:solidFill>
              </a:rPr>
              <a:t/>
            </a:r>
            <a:br>
              <a:rPr lang="en-US" dirty="0">
                <a:solidFill>
                  <a:srgbClr val="FFFFD7"/>
                </a:solidFill>
              </a:rPr>
            </a:br>
            <a:r>
              <a:rPr lang="en-US" dirty="0">
                <a:solidFill>
                  <a:srgbClr val="FFFFD7"/>
                </a:solidFill>
              </a:rPr>
              <a:t>The revolutionary design of Foveon X3 direct image sensors features three layers of pixels. The layers are embedded in silicon to take advantage of the fact that red, green, and blue light penetrate silicon to different depths — forming the world's first direct image </a:t>
            </a:r>
            <a:r>
              <a:rPr lang="en-US" dirty="0" smtClean="0">
                <a:solidFill>
                  <a:srgbClr val="FFFFD7"/>
                </a:solidFill>
              </a:rPr>
              <a:t>sensor”</a:t>
            </a:r>
            <a:endParaRPr lang="en-US" dirty="0">
              <a:solidFill>
                <a:srgbClr val="FFFFD7"/>
              </a:solidFill>
            </a:endParaRP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2670" y="1146313"/>
            <a:ext cx="2647330" cy="26473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11836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316" y="1143000"/>
            <a:ext cx="7547484" cy="346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39130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761999"/>
            <a:ext cx="4940531" cy="1662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57200" y="3581400"/>
            <a:ext cx="8229600" cy="3139321"/>
          </a:xfrm>
          <a:prstGeom prst="rect">
            <a:avLst/>
          </a:prstGeom>
          <a:noFill/>
        </p:spPr>
        <p:txBody>
          <a:bodyPr wrap="square" rtlCol="0">
            <a:spAutoFit/>
          </a:bodyPr>
          <a:lstStyle/>
          <a:p>
            <a:pPr marL="285750" indent="-285750">
              <a:buFont typeface="Wingdings" panose="05000000000000000000" pitchFamily="2" charset="2"/>
              <a:buChar char="§"/>
            </a:pPr>
            <a:r>
              <a:rPr lang="en-US" dirty="0" smtClean="0">
                <a:solidFill>
                  <a:srgbClr val="FFFFD7"/>
                </a:solidFill>
              </a:rPr>
              <a:t>Foveon lacks color artifacts see with mosaic data.</a:t>
            </a:r>
          </a:p>
          <a:p>
            <a:pPr marL="285750" indent="-285750">
              <a:buFont typeface="Wingdings" panose="05000000000000000000" pitchFamily="2" charset="2"/>
              <a:buChar char="§"/>
            </a:pPr>
            <a:r>
              <a:rPr lang="en-US" dirty="0" smtClean="0">
                <a:solidFill>
                  <a:srgbClr val="FFFFD7"/>
                </a:solidFill>
              </a:rPr>
              <a:t>Foveon gathers more light overall, but elements respond less crisply to color and lower layers do not collect as well.</a:t>
            </a:r>
          </a:p>
          <a:p>
            <a:pPr marL="285750" indent="-285750">
              <a:buFont typeface="Wingdings" panose="05000000000000000000" pitchFamily="2" charset="2"/>
              <a:buChar char="§"/>
            </a:pPr>
            <a:r>
              <a:rPr lang="en-US" dirty="0" smtClean="0">
                <a:solidFill>
                  <a:srgbClr val="FFFFD7"/>
                </a:solidFill>
              </a:rPr>
              <a:t>Luminance is more difficult to measure with Foveon because blue is the wrong color to measure luminance. Bayer more accurately mimics human eye.</a:t>
            </a:r>
          </a:p>
          <a:p>
            <a:pPr marL="285750" indent="-285750">
              <a:buFont typeface="Wingdings" panose="05000000000000000000" pitchFamily="2" charset="2"/>
              <a:buChar char="§"/>
            </a:pPr>
            <a:r>
              <a:rPr lang="en-US" dirty="0" smtClean="0">
                <a:solidFill>
                  <a:srgbClr val="FFFFD7"/>
                </a:solidFill>
              </a:rPr>
              <a:t>Foveon has more chromic noise.</a:t>
            </a:r>
          </a:p>
          <a:p>
            <a:pPr marL="285750" indent="-285750">
              <a:buFont typeface="Wingdings" panose="05000000000000000000" pitchFamily="2" charset="2"/>
              <a:buChar char="§"/>
            </a:pPr>
            <a:r>
              <a:rPr lang="en-US" dirty="0" smtClean="0">
                <a:solidFill>
                  <a:srgbClr val="FFFFD7"/>
                </a:solidFill>
              </a:rPr>
              <a:t>Bayer has processing drain for interpolation, Foveon has processing drain to normalize the acquired data.</a:t>
            </a:r>
          </a:p>
          <a:p>
            <a:pPr marL="285750" indent="-285750">
              <a:buFont typeface="Wingdings" panose="05000000000000000000" pitchFamily="2" charset="2"/>
              <a:buChar char="§"/>
            </a:pPr>
            <a:endParaRPr lang="en-US" dirty="0" smtClean="0">
              <a:solidFill>
                <a:srgbClr val="FFFFD7"/>
              </a:solidFill>
            </a:endParaRPr>
          </a:p>
          <a:p>
            <a:pPr marL="285750" indent="-285750">
              <a:buFont typeface="Wingdings" panose="05000000000000000000" pitchFamily="2" charset="2"/>
              <a:buChar char="§"/>
            </a:pPr>
            <a:endParaRPr lang="en-US" dirty="0" smtClean="0">
              <a:solidFill>
                <a:srgbClr val="FFFFD7"/>
              </a:solidFill>
            </a:endParaRPr>
          </a:p>
          <a:p>
            <a:endParaRPr lang="en-US" dirty="0">
              <a:solidFill>
                <a:srgbClr val="FFFFD7"/>
              </a:solidFill>
            </a:endParaRPr>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1612" y="761999"/>
            <a:ext cx="1995587" cy="1662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61999" y="2581502"/>
            <a:ext cx="7315199" cy="369332"/>
          </a:xfrm>
          <a:prstGeom prst="rect">
            <a:avLst/>
          </a:prstGeom>
          <a:noFill/>
        </p:spPr>
        <p:txBody>
          <a:bodyPr wrap="square" rtlCol="0">
            <a:spAutoFit/>
          </a:bodyPr>
          <a:lstStyle/>
          <a:p>
            <a:r>
              <a:rPr lang="en-US" dirty="0" smtClean="0">
                <a:solidFill>
                  <a:srgbClr val="FFFFD7"/>
                </a:solidFill>
              </a:rPr>
              <a:t>                           Foveolon                                                                          Bayer</a:t>
            </a:r>
            <a:endParaRPr lang="en-US" dirty="0">
              <a:solidFill>
                <a:srgbClr val="FFFFD7"/>
              </a:solidFill>
            </a:endParaRPr>
          </a:p>
        </p:txBody>
      </p:sp>
    </p:spTree>
    <p:extLst>
      <p:ext uri="{BB962C8B-B14F-4D97-AF65-F5344CB8AC3E}">
        <p14:creationId xmlns:p14="http://schemas.microsoft.com/office/powerpoint/2010/main" val="20509918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 y="381000"/>
            <a:ext cx="8991600" cy="461665"/>
          </a:xfrm>
          <a:prstGeom prst="rect">
            <a:avLst/>
          </a:prstGeom>
          <a:noFill/>
        </p:spPr>
        <p:txBody>
          <a:bodyPr wrap="square" rtlCol="0">
            <a:spAutoFit/>
          </a:bodyPr>
          <a:lstStyle/>
          <a:p>
            <a:pPr algn="ctr"/>
            <a:r>
              <a:rPr lang="en-US" sz="2400" dirty="0" smtClean="0">
                <a:solidFill>
                  <a:srgbClr val="FFFFD7"/>
                </a:solidFill>
                <a:latin typeface="Tahoma" panose="020B0604030504040204" pitchFamily="34" charset="0"/>
                <a:ea typeface="Tahoma" panose="020B0604030504040204" pitchFamily="34" charset="0"/>
                <a:cs typeface="Tahoma" panose="020B0604030504040204" pitchFamily="34" charset="0"/>
              </a:rPr>
              <a:t>Pixel size big vs small</a:t>
            </a:r>
          </a:p>
        </p:txBody>
      </p:sp>
      <p:pic>
        <p:nvPicPr>
          <p:cNvPr id="614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447800"/>
            <a:ext cx="3171825" cy="2979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447800"/>
            <a:ext cx="3654826" cy="2979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964096" y="4648200"/>
            <a:ext cx="7567530" cy="646331"/>
          </a:xfrm>
          <a:prstGeom prst="rect">
            <a:avLst/>
          </a:prstGeom>
          <a:noFill/>
        </p:spPr>
        <p:txBody>
          <a:bodyPr wrap="square" rtlCol="0">
            <a:spAutoFit/>
          </a:bodyPr>
          <a:lstStyle/>
          <a:p>
            <a:r>
              <a:rPr lang="en-US" dirty="0" smtClean="0">
                <a:solidFill>
                  <a:srgbClr val="FFFFD7"/>
                </a:solidFill>
              </a:rPr>
              <a:t>Big = better light gathering                           Greater number of pixels, less       </a:t>
            </a:r>
          </a:p>
          <a:p>
            <a:r>
              <a:rPr lang="en-US" dirty="0">
                <a:solidFill>
                  <a:srgbClr val="FFFFD7"/>
                </a:solidFill>
              </a:rPr>
              <a:t> </a:t>
            </a:r>
            <a:r>
              <a:rPr lang="en-US" dirty="0" smtClean="0">
                <a:solidFill>
                  <a:srgbClr val="FFFFD7"/>
                </a:solidFill>
              </a:rPr>
              <a:t>     = more sensitive.                                      </a:t>
            </a:r>
            <a:r>
              <a:rPr lang="en-US" dirty="0">
                <a:solidFill>
                  <a:srgbClr val="FFFFD7"/>
                </a:solidFill>
              </a:rPr>
              <a:t>s</a:t>
            </a:r>
            <a:r>
              <a:rPr lang="en-US" dirty="0" smtClean="0">
                <a:solidFill>
                  <a:srgbClr val="FFFFD7"/>
                </a:solidFill>
              </a:rPr>
              <a:t>ensitive. </a:t>
            </a:r>
            <a:endParaRPr lang="en-US" dirty="0">
              <a:solidFill>
                <a:srgbClr val="FFFFD7"/>
              </a:solidFill>
            </a:endParaRPr>
          </a:p>
        </p:txBody>
      </p:sp>
      <p:sp>
        <p:nvSpPr>
          <p:cNvPr id="7" name="TextBox 6"/>
          <p:cNvSpPr txBox="1"/>
          <p:nvPr/>
        </p:nvSpPr>
        <p:spPr>
          <a:xfrm>
            <a:off x="1093035" y="5638800"/>
            <a:ext cx="7567530" cy="646331"/>
          </a:xfrm>
          <a:prstGeom prst="rect">
            <a:avLst/>
          </a:prstGeom>
          <a:noFill/>
        </p:spPr>
        <p:txBody>
          <a:bodyPr wrap="square" rtlCol="0">
            <a:spAutoFit/>
          </a:bodyPr>
          <a:lstStyle/>
          <a:p>
            <a:r>
              <a:rPr lang="en-US" dirty="0" smtClean="0">
                <a:solidFill>
                  <a:srgbClr val="FFFFD7"/>
                </a:solidFill>
              </a:rPr>
              <a:t>In a comparison of a triple chip camera using 1.3 megapixel chips and a single  5 megapixel chip, the 1.3 megapixel chips produced a better image. </a:t>
            </a:r>
            <a:endParaRPr lang="en-US" dirty="0">
              <a:solidFill>
                <a:srgbClr val="FFFFD7"/>
              </a:solidFill>
            </a:endParaRPr>
          </a:p>
        </p:txBody>
      </p:sp>
    </p:spTree>
    <p:extLst>
      <p:ext uri="{BB962C8B-B14F-4D97-AF65-F5344CB8AC3E}">
        <p14:creationId xmlns:p14="http://schemas.microsoft.com/office/powerpoint/2010/main" val="14820155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 y="958334"/>
            <a:ext cx="8991600" cy="369332"/>
          </a:xfrm>
          <a:prstGeom prst="rect">
            <a:avLst/>
          </a:prstGeom>
          <a:noFill/>
        </p:spPr>
        <p:txBody>
          <a:bodyPr wrap="square" rtlCol="0">
            <a:spAutoFit/>
          </a:bodyPr>
          <a:lstStyle/>
          <a:p>
            <a:pPr algn="ctr"/>
            <a:r>
              <a:rPr lang="en-US" dirty="0" smtClean="0">
                <a:solidFill>
                  <a:srgbClr val="FFFFD7"/>
                </a:solidFill>
                <a:latin typeface="Tahoma" panose="020B0604030504040204" pitchFamily="34" charset="0"/>
                <a:ea typeface="Tahoma" panose="020B0604030504040204" pitchFamily="34" charset="0"/>
                <a:cs typeface="Tahoma" panose="020B0604030504040204" pitchFamily="34" charset="0"/>
              </a:rPr>
              <a:t>Microlenses added for better light gathering</a:t>
            </a:r>
            <a:endParaRPr lang="en-US" dirty="0">
              <a:solidFill>
                <a:srgbClr val="FFFFD7"/>
              </a:solidFill>
              <a:latin typeface="Tahoma" panose="020B0604030504040204" pitchFamily="34" charset="0"/>
              <a:ea typeface="Tahoma" panose="020B0604030504040204" pitchFamily="34" charset="0"/>
              <a:cs typeface="Tahoma" panose="020B0604030504040204" pitchFamily="34" charset="0"/>
            </a:endParaRPr>
          </a:p>
        </p:txBody>
      </p:sp>
      <p:pic>
        <p:nvPicPr>
          <p:cNvPr id="4098" name="Picture 2" descr="Image result for microlens cc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539" y="3581399"/>
            <a:ext cx="3257136" cy="2382287"/>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905000"/>
            <a:ext cx="3267075" cy="1400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2959479"/>
            <a:ext cx="4606770" cy="1786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95532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 y="296302"/>
            <a:ext cx="8991600" cy="646331"/>
          </a:xfrm>
          <a:prstGeom prst="rect">
            <a:avLst/>
          </a:prstGeom>
          <a:noFill/>
        </p:spPr>
        <p:txBody>
          <a:bodyPr wrap="square" rtlCol="0">
            <a:spAutoFit/>
          </a:bodyPr>
          <a:lstStyle/>
          <a:p>
            <a:pPr algn="ctr"/>
            <a:r>
              <a:rPr lang="en-US" dirty="0" smtClean="0">
                <a:solidFill>
                  <a:srgbClr val="FFFFD7"/>
                </a:solidFill>
                <a:latin typeface="Tahoma" panose="020B0604030504040204" pitchFamily="34" charset="0"/>
                <a:ea typeface="Tahoma" panose="020B0604030504040204" pitchFamily="34" charset="0"/>
                <a:cs typeface="Tahoma" panose="020B0604030504040204" pitchFamily="34" charset="0"/>
              </a:rPr>
              <a:t>Physical collection of interpixel data</a:t>
            </a:r>
          </a:p>
          <a:p>
            <a:pPr algn="ctr"/>
            <a:endParaRPr lang="en-US" dirty="0">
              <a:solidFill>
                <a:srgbClr val="FFFFD7"/>
              </a:solidFill>
              <a:latin typeface="Tahoma" panose="020B0604030504040204" pitchFamily="34" charset="0"/>
              <a:ea typeface="Tahoma" panose="020B0604030504040204" pitchFamily="34" charset="0"/>
              <a:cs typeface="Tahoma" panose="020B0604030504040204" pitchFamily="34"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8779" y="920787"/>
            <a:ext cx="1255429" cy="1195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321254" y="2762250"/>
            <a:ext cx="25527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descr="http://astronomyonline.org/Astrophotography/Images/KAF-1001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7504" y="4838700"/>
            <a:ext cx="1655532" cy="116950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4678316" y="2509838"/>
            <a:ext cx="1343025" cy="89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a:off x="7092133" y="2509837"/>
            <a:ext cx="1343025" cy="89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6279988" y="889960"/>
            <a:ext cx="2254412" cy="1354217"/>
          </a:xfrm>
          <a:prstGeom prst="rect">
            <a:avLst/>
          </a:prstGeom>
          <a:noFill/>
        </p:spPr>
        <p:txBody>
          <a:bodyPr wrap="square" rtlCol="0">
            <a:spAutoFit/>
          </a:bodyPr>
          <a:lstStyle/>
          <a:p>
            <a:pPr algn="ctr"/>
            <a:r>
              <a:rPr lang="en-US" u="sng" dirty="0" smtClean="0">
                <a:solidFill>
                  <a:srgbClr val="FFFFD7"/>
                </a:solidFill>
                <a:latin typeface="Tahoma" panose="020B0604030504040204" pitchFamily="34" charset="0"/>
                <a:ea typeface="Tahoma" panose="020B0604030504040204" pitchFamily="34" charset="0"/>
                <a:cs typeface="Tahoma" panose="020B0604030504040204" pitchFamily="34" charset="0"/>
              </a:rPr>
              <a:t>Pixera Penguin</a:t>
            </a:r>
          </a:p>
          <a:p>
            <a:pPr algn="ctr"/>
            <a:endParaRPr lang="en-US" sz="1000" u="sng" dirty="0" smtClean="0">
              <a:solidFill>
                <a:srgbClr val="FFFFD7"/>
              </a:solidFill>
              <a:latin typeface="Tahoma" panose="020B0604030504040204" pitchFamily="34" charset="0"/>
              <a:ea typeface="Tahoma" panose="020B0604030504040204" pitchFamily="34" charset="0"/>
              <a:cs typeface="Tahoma" panose="020B0604030504040204" pitchFamily="34" charset="0"/>
            </a:endParaRPr>
          </a:p>
          <a:p>
            <a:pPr algn="ctr"/>
            <a:r>
              <a:rPr lang="en-US" dirty="0" smtClean="0">
                <a:solidFill>
                  <a:srgbClr val="FFFFD7"/>
                </a:solidFill>
                <a:latin typeface="Tahoma" panose="020B0604030504040204" pitchFamily="34" charset="0"/>
                <a:ea typeface="Tahoma" panose="020B0604030504040204" pitchFamily="34" charset="0"/>
                <a:cs typeface="Tahoma" panose="020B0604030504040204" pitchFamily="34" charset="0"/>
              </a:rPr>
              <a:t>Ferromagnetic glass Lens + Magnets</a:t>
            </a:r>
          </a:p>
          <a:p>
            <a:pPr algn="ctr"/>
            <a:endParaRPr lang="en-US" dirty="0">
              <a:solidFill>
                <a:srgbClr val="FFFFD7"/>
              </a:solidFill>
              <a:latin typeface="Tahoma" panose="020B0604030504040204" pitchFamily="34" charset="0"/>
              <a:ea typeface="Tahoma" panose="020B0604030504040204" pitchFamily="34" charset="0"/>
              <a:cs typeface="Tahoma" panose="020B0604030504040204" pitchFamily="34" charset="0"/>
            </a:endParaRPr>
          </a:p>
        </p:txBody>
      </p:sp>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1905000"/>
            <a:ext cx="1603375" cy="2554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220787" y="966903"/>
            <a:ext cx="1905000" cy="1200329"/>
          </a:xfrm>
          <a:prstGeom prst="rect">
            <a:avLst/>
          </a:prstGeom>
        </p:spPr>
        <p:txBody>
          <a:bodyPr wrap="square">
            <a:spAutoFit/>
          </a:bodyPr>
          <a:lstStyle/>
          <a:p>
            <a:pPr algn="ctr"/>
            <a:r>
              <a:rPr lang="en-US" dirty="0" smtClean="0">
                <a:solidFill>
                  <a:srgbClr val="FFFFD7"/>
                </a:solidFill>
              </a:rPr>
              <a:t>Progres 3012</a:t>
            </a:r>
          </a:p>
          <a:p>
            <a:pPr algn="ctr"/>
            <a:r>
              <a:rPr lang="en-US" dirty="0" smtClean="0">
                <a:solidFill>
                  <a:srgbClr val="FFFFD7"/>
                </a:solidFill>
              </a:rPr>
              <a:t>Zeiss Axiocam</a:t>
            </a:r>
          </a:p>
          <a:p>
            <a:pPr algn="ctr"/>
            <a:r>
              <a:rPr lang="en-US" dirty="0" smtClean="0">
                <a:solidFill>
                  <a:srgbClr val="FFFFD7"/>
                </a:solidFill>
              </a:rPr>
              <a:t>Olympus DP 70 Lens </a:t>
            </a:r>
            <a:endParaRPr lang="en-US" dirty="0">
              <a:solidFill>
                <a:srgbClr val="FFFFD7"/>
              </a:solidFill>
            </a:endParaRPr>
          </a:p>
        </p:txBody>
      </p:sp>
      <p:pic>
        <p:nvPicPr>
          <p:cNvPr id="13" name="Picture 12" descr="http://astronomyonline.org/Astrophotography/Images/KAF-1001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4495800"/>
            <a:ext cx="1655532" cy="1169505"/>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3400" y="4895022"/>
            <a:ext cx="847725" cy="521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6200000">
            <a:off x="1782129" y="5827230"/>
            <a:ext cx="8477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3125787" y="4716028"/>
            <a:ext cx="738342" cy="693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7543800" y="5062825"/>
            <a:ext cx="738342" cy="693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10265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939" y="120134"/>
            <a:ext cx="8991600" cy="646331"/>
          </a:xfrm>
          <a:prstGeom prst="rect">
            <a:avLst/>
          </a:prstGeom>
          <a:noFill/>
        </p:spPr>
        <p:txBody>
          <a:bodyPr wrap="square" rtlCol="0">
            <a:spAutoFit/>
          </a:bodyPr>
          <a:lstStyle/>
          <a:p>
            <a:pPr algn="ctr"/>
            <a:r>
              <a:rPr lang="en-US" dirty="0" smtClean="0">
                <a:solidFill>
                  <a:srgbClr val="FFFFD7"/>
                </a:solidFill>
                <a:latin typeface="Tahoma" panose="020B0604030504040204" pitchFamily="34" charset="0"/>
                <a:ea typeface="Tahoma" panose="020B0604030504040204" pitchFamily="34" charset="0"/>
                <a:cs typeface="Tahoma" panose="020B0604030504040204" pitchFamily="34" charset="0"/>
              </a:rPr>
              <a:t>Chip Cooling – Reduces Noise</a:t>
            </a:r>
          </a:p>
          <a:p>
            <a:pPr algn="ctr"/>
            <a:r>
              <a:rPr lang="en-US" dirty="0" smtClean="0">
                <a:solidFill>
                  <a:srgbClr val="FFFFD7"/>
                </a:solidFill>
                <a:latin typeface="Tahoma" panose="020B0604030504040204" pitchFamily="34" charset="0"/>
                <a:ea typeface="Tahoma" panose="020B0604030504040204" pitchFamily="34" charset="0"/>
                <a:cs typeface="Tahoma" panose="020B0604030504040204" pitchFamily="34" charset="0"/>
              </a:rPr>
              <a:t>Peltier Thermoelectric Device</a:t>
            </a:r>
            <a:endParaRPr lang="en-US" dirty="0">
              <a:solidFill>
                <a:srgbClr val="FFFFD7"/>
              </a:solidFill>
              <a:latin typeface="Tahoma" panose="020B0604030504040204" pitchFamily="34" charset="0"/>
              <a:ea typeface="Tahoma" panose="020B0604030504040204" pitchFamily="34" charset="0"/>
              <a:cs typeface="Tahoma" panose="020B0604030504040204" pitchFamily="34"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4038599"/>
            <a:ext cx="3181350" cy="2266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4038600"/>
            <a:ext cx="2667000" cy="1390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2050" y="1019175"/>
            <a:ext cx="6610350" cy="2697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80973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381000" y="228600"/>
            <a:ext cx="105451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447800"/>
            <a:ext cx="3727196"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447800"/>
            <a:ext cx="1905000" cy="2229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0" y="228600"/>
            <a:ext cx="9144000" cy="707886"/>
          </a:xfrm>
          <a:prstGeom prst="rect">
            <a:avLst/>
          </a:prstGeom>
          <a:noFill/>
        </p:spPr>
        <p:txBody>
          <a:bodyPr wrap="square" rtlCol="0">
            <a:spAutoFit/>
          </a:bodyPr>
          <a:lstStyle/>
          <a:p>
            <a:pPr algn="ctr"/>
            <a:r>
              <a:rPr lang="en-US" sz="2400" dirty="0" smtClean="0">
                <a:solidFill>
                  <a:srgbClr val="FFFFD7"/>
                </a:solidFill>
              </a:rPr>
              <a:t>CMOS  Sensors</a:t>
            </a:r>
          </a:p>
          <a:p>
            <a:pPr algn="ctr"/>
            <a:r>
              <a:rPr lang="en-US" sz="1600" dirty="0" smtClean="0">
                <a:solidFill>
                  <a:srgbClr val="FFFFD7"/>
                </a:solidFill>
                <a:latin typeface="Monotype Corsiva" panose="03010101010201010101" pitchFamily="66" charset="0"/>
              </a:rPr>
              <a:t>Complimentary metal oxide silicon</a:t>
            </a:r>
            <a:endParaRPr lang="en-US" sz="1600" dirty="0">
              <a:solidFill>
                <a:srgbClr val="FFFFD7"/>
              </a:solidFill>
              <a:latin typeface="Monotype Corsiva" panose="03010101010201010101" pitchFamily="66" charset="0"/>
            </a:endParaRPr>
          </a:p>
        </p:txBody>
      </p:sp>
      <p:sp>
        <p:nvSpPr>
          <p:cNvPr id="7" name="TextBox 6"/>
          <p:cNvSpPr txBox="1"/>
          <p:nvPr/>
        </p:nvSpPr>
        <p:spPr>
          <a:xfrm>
            <a:off x="0" y="4419600"/>
            <a:ext cx="9144000" cy="1477328"/>
          </a:xfrm>
          <a:prstGeom prst="rect">
            <a:avLst/>
          </a:prstGeom>
          <a:noFill/>
        </p:spPr>
        <p:txBody>
          <a:bodyPr wrap="square" rtlCol="0">
            <a:spAutoFit/>
          </a:bodyPr>
          <a:lstStyle/>
          <a:p>
            <a:r>
              <a:rPr lang="en-US" dirty="0" smtClean="0">
                <a:solidFill>
                  <a:srgbClr val="FFFFD7"/>
                </a:solidFill>
              </a:rPr>
              <a:t>CMOS  Sensors:</a:t>
            </a:r>
          </a:p>
          <a:p>
            <a:pPr marL="285750" indent="-285750">
              <a:buFontTx/>
              <a:buChar char="-"/>
            </a:pPr>
            <a:r>
              <a:rPr lang="en-US" dirty="0" smtClean="0">
                <a:solidFill>
                  <a:srgbClr val="FFFFD7"/>
                </a:solidFill>
              </a:rPr>
              <a:t>Fundamentally different </a:t>
            </a:r>
            <a:r>
              <a:rPr lang="en-US" dirty="0">
                <a:solidFill>
                  <a:srgbClr val="FFFFD7"/>
                </a:solidFill>
              </a:rPr>
              <a:t> </a:t>
            </a:r>
            <a:r>
              <a:rPr lang="en-US" dirty="0" smtClean="0">
                <a:solidFill>
                  <a:srgbClr val="FFFFD7"/>
                </a:solidFill>
              </a:rPr>
              <a:t>in construction and operation.</a:t>
            </a:r>
          </a:p>
          <a:p>
            <a:pPr marL="285750" indent="-285750">
              <a:buFontTx/>
              <a:buChar char="-"/>
            </a:pPr>
            <a:r>
              <a:rPr lang="en-US" dirty="0" smtClean="0">
                <a:solidFill>
                  <a:srgbClr val="FFFFD7"/>
                </a:solidFill>
              </a:rPr>
              <a:t>Made of same type of silicon as many solid state control devices so amplifiers, for example, can be formed on same silicon as sensors.  Power consumption less, less heat, less noise.</a:t>
            </a:r>
          </a:p>
          <a:p>
            <a:pPr marL="285750" indent="-285750">
              <a:buFontTx/>
              <a:buChar char="-"/>
            </a:pPr>
            <a:r>
              <a:rPr lang="en-US" dirty="0" smtClean="0">
                <a:solidFill>
                  <a:srgbClr val="FFFFD7"/>
                </a:solidFill>
              </a:rPr>
              <a:t>X-Y addressing  to acquire data directly, makes them fast.</a:t>
            </a:r>
          </a:p>
        </p:txBody>
      </p:sp>
      <p:sp>
        <p:nvSpPr>
          <p:cNvPr id="6" name="TextBox 5"/>
          <p:cNvSpPr txBox="1"/>
          <p:nvPr/>
        </p:nvSpPr>
        <p:spPr>
          <a:xfrm>
            <a:off x="83127" y="3857907"/>
            <a:ext cx="8991600" cy="369332"/>
          </a:xfrm>
          <a:prstGeom prst="rect">
            <a:avLst/>
          </a:prstGeom>
          <a:noFill/>
        </p:spPr>
        <p:txBody>
          <a:bodyPr wrap="square" rtlCol="0">
            <a:spAutoFit/>
          </a:bodyPr>
          <a:lstStyle/>
          <a:p>
            <a:r>
              <a:rPr lang="en-US" dirty="0" smtClean="0">
                <a:solidFill>
                  <a:srgbClr val="FFFFD7"/>
                </a:solidFill>
              </a:rPr>
              <a:t>                 CCD – off sensor processing                            CMOS – on sensor processing</a:t>
            </a:r>
            <a:endParaRPr lang="en-US" dirty="0">
              <a:solidFill>
                <a:srgbClr val="FFFFD7"/>
              </a:solidFill>
            </a:endParaRPr>
          </a:p>
        </p:txBody>
      </p:sp>
    </p:spTree>
    <p:extLst>
      <p:ext uri="{BB962C8B-B14F-4D97-AF65-F5344CB8AC3E}">
        <p14:creationId xmlns:p14="http://schemas.microsoft.com/office/powerpoint/2010/main" val="27586875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luquett10\AppData\Local\Microsoft\Windows\Temporary Internet Files\Content.IE5\5164L3TU\train-clipart[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05895" y="152489"/>
            <a:ext cx="1494905" cy="8410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357947" y="1044392"/>
            <a:ext cx="2590800" cy="381000"/>
          </a:xfrm>
          <a:prstGeom prst="rect">
            <a:avLst/>
          </a:prstGeom>
          <a:noFill/>
        </p:spPr>
        <p:txBody>
          <a:bodyPr wrap="square" rtlCol="0">
            <a:spAutoFit/>
          </a:bodyPr>
          <a:lstStyle/>
          <a:p>
            <a:pPr algn="ctr"/>
            <a:r>
              <a:rPr lang="en-US" dirty="0" smtClean="0">
                <a:solidFill>
                  <a:srgbClr val="FFFFD7"/>
                </a:solidFill>
              </a:rPr>
              <a:t>Train has arrived</a:t>
            </a:r>
            <a:endParaRPr lang="en-US" dirty="0">
              <a:solidFill>
                <a:srgbClr val="FFFFD7"/>
              </a:solidFill>
            </a:endParaRPr>
          </a:p>
        </p:txBody>
      </p:sp>
      <p:sp>
        <p:nvSpPr>
          <p:cNvPr id="3" name="TextBox 2"/>
          <p:cNvSpPr txBox="1"/>
          <p:nvPr/>
        </p:nvSpPr>
        <p:spPr>
          <a:xfrm>
            <a:off x="116379" y="3046274"/>
            <a:ext cx="8991600" cy="1754326"/>
          </a:xfrm>
          <a:prstGeom prst="rect">
            <a:avLst/>
          </a:prstGeom>
          <a:noFill/>
        </p:spPr>
        <p:txBody>
          <a:bodyPr wrap="square" rtlCol="0">
            <a:spAutoFit/>
          </a:bodyPr>
          <a:lstStyle/>
          <a:p>
            <a:r>
              <a:rPr lang="en-US" dirty="0" smtClean="0">
                <a:solidFill>
                  <a:srgbClr val="FFFFD7"/>
                </a:solidFill>
              </a:rPr>
              <a:t> - resolution and color fidelity has reached a point that the consumer will give up film.</a:t>
            </a:r>
          </a:p>
          <a:p>
            <a:endParaRPr lang="en-US" dirty="0" smtClean="0">
              <a:solidFill>
                <a:srgbClr val="FFFFD7"/>
              </a:solidFill>
            </a:endParaRPr>
          </a:p>
          <a:p>
            <a:r>
              <a:rPr lang="en-US" dirty="0" smtClean="0">
                <a:solidFill>
                  <a:srgbClr val="FFFFD7"/>
                </a:solidFill>
              </a:rPr>
              <a:t> - the benefits of being able to analyze, manipulate, and use  the image surpasses film</a:t>
            </a:r>
          </a:p>
          <a:p>
            <a:r>
              <a:rPr lang="en-US" dirty="0">
                <a:solidFill>
                  <a:srgbClr val="FFFFD7"/>
                </a:solidFill>
              </a:rPr>
              <a:t> </a:t>
            </a:r>
            <a:r>
              <a:rPr lang="en-US" dirty="0" smtClean="0">
                <a:solidFill>
                  <a:srgbClr val="FFFFD7"/>
                </a:solidFill>
              </a:rPr>
              <a:t>   in countless ways.</a:t>
            </a:r>
          </a:p>
          <a:p>
            <a:endParaRPr lang="en-US" dirty="0">
              <a:solidFill>
                <a:srgbClr val="FFFFD7"/>
              </a:solidFill>
            </a:endParaRPr>
          </a:p>
          <a:p>
            <a:r>
              <a:rPr lang="en-US" dirty="0" smtClean="0">
                <a:solidFill>
                  <a:srgbClr val="FFFFD7"/>
                </a:solidFill>
              </a:rPr>
              <a:t> - image acquisition and sophisticated processing are now in the hands of the individual.</a:t>
            </a:r>
            <a:endParaRPr lang="en-US" dirty="0">
              <a:solidFill>
                <a:srgbClr val="FFFFD7"/>
              </a:solidFill>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85740"/>
            <a:ext cx="3009900" cy="1459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17764" y="1700537"/>
            <a:ext cx="3962400" cy="923330"/>
          </a:xfrm>
          <a:prstGeom prst="rect">
            <a:avLst/>
          </a:prstGeom>
          <a:noFill/>
        </p:spPr>
        <p:txBody>
          <a:bodyPr wrap="square" rtlCol="0">
            <a:spAutoFit/>
          </a:bodyPr>
          <a:lstStyle/>
          <a:p>
            <a:r>
              <a:rPr lang="en-US" dirty="0" smtClean="0">
                <a:solidFill>
                  <a:srgbClr val="FFFFD7"/>
                </a:solidFill>
              </a:rPr>
              <a:t>Kodak:</a:t>
            </a:r>
          </a:p>
          <a:p>
            <a:r>
              <a:rPr lang="en-US" dirty="0" smtClean="0">
                <a:solidFill>
                  <a:srgbClr val="FFFFD7"/>
                </a:solidFill>
              </a:rPr>
              <a:t>1975 </a:t>
            </a:r>
            <a:r>
              <a:rPr lang="en-US" dirty="0">
                <a:solidFill>
                  <a:srgbClr val="FFFFD7"/>
                </a:solidFill>
              </a:rPr>
              <a:t>– </a:t>
            </a:r>
            <a:r>
              <a:rPr lang="en-US" dirty="0" smtClean="0">
                <a:solidFill>
                  <a:srgbClr val="FFFFD7"/>
                </a:solidFill>
              </a:rPr>
              <a:t>First digital camera 100x100 </a:t>
            </a:r>
            <a:r>
              <a:rPr lang="en-US" dirty="0">
                <a:solidFill>
                  <a:srgbClr val="FFFFD7"/>
                </a:solidFill>
              </a:rPr>
              <a:t>pixel </a:t>
            </a:r>
            <a:r>
              <a:rPr lang="en-US" dirty="0" smtClean="0">
                <a:solidFill>
                  <a:srgbClr val="FFFFD7"/>
                </a:solidFill>
              </a:rPr>
              <a:t>1988 – First megapixel camera</a:t>
            </a:r>
          </a:p>
        </p:txBody>
      </p:sp>
      <p:sp>
        <p:nvSpPr>
          <p:cNvPr id="4" name="Notched Right Arrow 3"/>
          <p:cNvSpPr/>
          <p:nvPr/>
        </p:nvSpPr>
        <p:spPr>
          <a:xfrm>
            <a:off x="3325090" y="801317"/>
            <a:ext cx="1475510" cy="228648"/>
          </a:xfrm>
          <a:prstGeom prst="notchedRightArrow">
            <a:avLst>
              <a:gd name="adj1" fmla="val 50000"/>
              <a:gd name="adj2" fmla="val 78052"/>
            </a:avLst>
          </a:prstGeom>
          <a:gradFill flip="none" rotWithShape="1">
            <a:gsLst>
              <a:gs pos="98000">
                <a:srgbClr val="FFFF00"/>
              </a:gs>
              <a:gs pos="10000">
                <a:srgbClr val="FF0000">
                  <a:lumMod val="73000"/>
                </a:srgbClr>
              </a:gs>
            </a:gsLst>
            <a:lin ang="2700000" scaled="1"/>
            <a:tileRect/>
          </a:gradFill>
          <a:ln w="19050">
            <a:noFill/>
          </a:ln>
          <a:effectLst>
            <a:glow rad="63500">
              <a:srgbClr val="FFC000"/>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FFD7"/>
              </a:solidFill>
            </a:endParaRPr>
          </a:p>
        </p:txBody>
      </p:sp>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60435" y="185740"/>
            <a:ext cx="1673965" cy="1242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6860435" y="1425392"/>
            <a:ext cx="1693422" cy="415498"/>
          </a:xfrm>
          <a:prstGeom prst="rect">
            <a:avLst/>
          </a:prstGeom>
        </p:spPr>
        <p:txBody>
          <a:bodyPr wrap="square">
            <a:spAutoFit/>
          </a:bodyPr>
          <a:lstStyle/>
          <a:p>
            <a:pPr algn="ctr"/>
            <a:r>
              <a:rPr lang="en-US" sz="1050" dirty="0">
                <a:solidFill>
                  <a:srgbClr val="FFFFD7"/>
                </a:solidFill>
                <a:latin typeface="Tahoma" panose="020B0604030504040204" pitchFamily="34" charset="0"/>
                <a:ea typeface="Tahoma" panose="020B0604030504040204" pitchFamily="34" charset="0"/>
                <a:cs typeface="Tahoma" panose="020B0604030504040204" pitchFamily="34" charset="0"/>
              </a:rPr>
              <a:t>50MP 43.8 x 32.9mm CMOS sensor</a:t>
            </a:r>
          </a:p>
        </p:txBody>
      </p:sp>
      <p:pic>
        <p:nvPicPr>
          <p:cNvPr id="10" name="Picture 2" descr="C:\Users\mluquett10\Desktop\ESPC\Pix-UAE\Images\time-lin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3205" y="4876800"/>
            <a:ext cx="5915025" cy="111442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403205" y="5996767"/>
            <a:ext cx="5915025" cy="261610"/>
          </a:xfrm>
          <a:prstGeom prst="rect">
            <a:avLst/>
          </a:prstGeom>
          <a:noFill/>
        </p:spPr>
        <p:txBody>
          <a:bodyPr wrap="square" rtlCol="0">
            <a:spAutoFit/>
          </a:bodyPr>
          <a:lstStyle/>
          <a:p>
            <a:r>
              <a:rPr lang="en-US" sz="1100" dirty="0">
                <a:solidFill>
                  <a:srgbClr val="FFFFD7"/>
                </a:solidFill>
              </a:rPr>
              <a:t> </a:t>
            </a:r>
            <a:r>
              <a:rPr lang="en-US" sz="1100" dirty="0" smtClean="0">
                <a:solidFill>
                  <a:srgbClr val="FFFFD7"/>
                </a:solidFill>
              </a:rPr>
              <a:t>    </a:t>
            </a:r>
            <a:r>
              <a:rPr lang="en-US" sz="1100" dirty="0">
                <a:solidFill>
                  <a:srgbClr val="FFFFD7"/>
                </a:solidFill>
              </a:rPr>
              <a:t>F</a:t>
            </a:r>
            <a:r>
              <a:rPr lang="en-US" sz="1100" dirty="0" smtClean="0">
                <a:solidFill>
                  <a:srgbClr val="FFFFD7"/>
                </a:solidFill>
              </a:rPr>
              <a:t>irewire 1995             Camera Link 2000                      Gig E 2006                                USB-3  2012</a:t>
            </a:r>
          </a:p>
        </p:txBody>
      </p:sp>
    </p:spTree>
    <p:extLst>
      <p:ext uri="{BB962C8B-B14F-4D97-AF65-F5344CB8AC3E}">
        <p14:creationId xmlns:p14="http://schemas.microsoft.com/office/powerpoint/2010/main" val="2451330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28600"/>
            <a:ext cx="8991600" cy="1015663"/>
          </a:xfrm>
          <a:prstGeom prst="rect">
            <a:avLst/>
          </a:prstGeom>
          <a:noFill/>
        </p:spPr>
        <p:txBody>
          <a:bodyPr wrap="square" rtlCol="0">
            <a:spAutoFit/>
          </a:bodyPr>
          <a:lstStyle/>
          <a:p>
            <a:pPr algn="ctr"/>
            <a:r>
              <a:rPr lang="en-US" sz="3200" b="1" dirty="0" smtClean="0">
                <a:solidFill>
                  <a:srgbClr val="FFFFD7"/>
                </a:solidFill>
                <a:latin typeface="Copperplate Gothic Light" panose="020E0507020206020404" pitchFamily="34" charset="0"/>
                <a:ea typeface="Tahoma" panose="020B0604030504040204" pitchFamily="34" charset="0"/>
                <a:cs typeface="Tahoma" panose="020B0604030504040204" pitchFamily="34" charset="0"/>
              </a:rPr>
              <a:t>Digital Imaging in Pathology</a:t>
            </a:r>
          </a:p>
          <a:p>
            <a:pPr algn="ctr"/>
            <a:r>
              <a:rPr lang="en-US" sz="2800" dirty="0" smtClean="0">
                <a:solidFill>
                  <a:srgbClr val="FFFFD7"/>
                </a:solidFill>
                <a:latin typeface="Copperplate Gothic Light" panose="020E0507020206020404" pitchFamily="34" charset="0"/>
                <a:ea typeface="Tahoma" panose="020B0604030504040204" pitchFamily="34" charset="0"/>
                <a:cs typeface="Tahoma" panose="020B0604030504040204" pitchFamily="34" charset="0"/>
              </a:rPr>
              <a:t>- Past · Present · Future -</a:t>
            </a:r>
            <a:endParaRPr lang="en-US" sz="2800" dirty="0">
              <a:solidFill>
                <a:srgbClr val="FFFFD7"/>
              </a:solidFill>
              <a:latin typeface="Copperplate Gothic Light" panose="020E0507020206020404" pitchFamily="34" charset="0"/>
              <a:ea typeface="Tahoma" panose="020B0604030504040204" pitchFamily="34" charset="0"/>
              <a:cs typeface="Tahoma" panose="020B0604030504040204" pitchFamily="34" charset="0"/>
            </a:endParaRPr>
          </a:p>
        </p:txBody>
      </p:sp>
      <p:pic>
        <p:nvPicPr>
          <p:cNvPr id="1040" name="Picture 16" descr="C:\Users\mluquett10\AppData\Local\Microsoft\Windows\Temporary Internet Files\Content.IE5\6CSMHMZN\binary_Languag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1905516"/>
            <a:ext cx="2438400" cy="3521765"/>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p:cNvSpPr/>
          <p:nvPr/>
        </p:nvSpPr>
        <p:spPr>
          <a:xfrm>
            <a:off x="361122" y="6019800"/>
            <a:ext cx="8289236" cy="304800"/>
          </a:xfrm>
          <a:prstGeom prst="rightArrow">
            <a:avLst/>
          </a:prstGeom>
          <a:gradFill flip="none" rotWithShape="1">
            <a:gsLst>
              <a:gs pos="0">
                <a:srgbClr val="FFFFCC"/>
              </a:gs>
              <a:gs pos="100000">
                <a:srgbClr val="0066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41" name="Picture 17" descr="C:\Users\mluquett10\AppData\Local\Microsoft\Windows\Temporary Internet Files\Content.IE5\JVK0GVCE\Kodachrome_64_(7856691668)[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1122" y="1514061"/>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C:\Users\mluquett10\AppData\Local\Microsoft\Windows\Temporary Internet Files\Content.IE5\1CO0LRLO\795px-Kodachrome_Diarahmen[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8937" y="1964635"/>
            <a:ext cx="1262063"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C:\Users\mluquett10\AppData\Local\Microsoft\Windows\Temporary Internet Files\Content.IE5\5164L3TU\Kodacolor_200_-_Film_for_colour_prints[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4192" y="4419600"/>
            <a:ext cx="969962" cy="1482744"/>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91236" y="3763677"/>
            <a:ext cx="2143908" cy="1616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Right Arrow 30"/>
          <p:cNvSpPr/>
          <p:nvPr/>
        </p:nvSpPr>
        <p:spPr>
          <a:xfrm>
            <a:off x="4426223" y="2368723"/>
            <a:ext cx="1364977" cy="304800"/>
          </a:xfrm>
          <a:prstGeom prst="rightArrow">
            <a:avLst/>
          </a:prstGeom>
          <a:gradFill flip="none" rotWithShape="1">
            <a:gsLst>
              <a:gs pos="0">
                <a:srgbClr val="FFFFCC"/>
              </a:gs>
              <a:gs pos="100000">
                <a:srgbClr val="0066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ight Arrow 31"/>
          <p:cNvSpPr/>
          <p:nvPr/>
        </p:nvSpPr>
        <p:spPr>
          <a:xfrm>
            <a:off x="4658138" y="4267200"/>
            <a:ext cx="1133062" cy="304800"/>
          </a:xfrm>
          <a:prstGeom prst="rightArrow">
            <a:avLst/>
          </a:prstGeom>
          <a:gradFill flip="none" rotWithShape="1">
            <a:gsLst>
              <a:gs pos="0">
                <a:srgbClr val="FFFFCC"/>
              </a:gs>
              <a:gs pos="100000">
                <a:srgbClr val="0066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ight Arrow 32"/>
          <p:cNvSpPr/>
          <p:nvPr/>
        </p:nvSpPr>
        <p:spPr>
          <a:xfrm rot="1687036">
            <a:off x="1681425" y="2033187"/>
            <a:ext cx="1078911" cy="304800"/>
          </a:xfrm>
          <a:prstGeom prst="rightArrow">
            <a:avLst/>
          </a:prstGeom>
          <a:gradFill flip="none" rotWithShape="1">
            <a:gsLst>
              <a:gs pos="0">
                <a:srgbClr val="FFFFCC"/>
              </a:gs>
              <a:gs pos="100000">
                <a:srgbClr val="0066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ight Arrow 33"/>
          <p:cNvSpPr/>
          <p:nvPr/>
        </p:nvSpPr>
        <p:spPr>
          <a:xfrm rot="20510847">
            <a:off x="1553608" y="4724400"/>
            <a:ext cx="656192" cy="304800"/>
          </a:xfrm>
          <a:prstGeom prst="rightArrow">
            <a:avLst/>
          </a:prstGeom>
          <a:gradFill flip="none" rotWithShape="1">
            <a:gsLst>
              <a:gs pos="0">
                <a:srgbClr val="FFFFCC"/>
              </a:gs>
              <a:gs pos="100000">
                <a:srgbClr val="0066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822406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958334"/>
            <a:ext cx="8915400" cy="4278094"/>
          </a:xfrm>
          <a:prstGeom prst="rect">
            <a:avLst/>
          </a:prstGeom>
          <a:noFill/>
        </p:spPr>
        <p:txBody>
          <a:bodyPr wrap="square" rtlCol="0">
            <a:spAutoFit/>
          </a:bodyPr>
          <a:lstStyle/>
          <a:p>
            <a:pPr algn="ctr"/>
            <a:r>
              <a:rPr lang="en-US" sz="2000" u="sng" dirty="0" smtClean="0">
                <a:solidFill>
                  <a:srgbClr val="FFFFD7"/>
                </a:solidFill>
                <a:latin typeface="Tahoma" panose="020B0604030504040204" pitchFamily="34" charset="0"/>
                <a:ea typeface="Tahoma" panose="020B0604030504040204" pitchFamily="34" charset="0"/>
                <a:cs typeface="Tahoma" panose="020B0604030504040204" pitchFamily="34" charset="0"/>
              </a:rPr>
              <a:t>Still shot quality reached level to replace film</a:t>
            </a:r>
          </a:p>
          <a:p>
            <a:pPr algn="ctr"/>
            <a:endParaRPr lang="en-US" u="sng" dirty="0">
              <a:solidFill>
                <a:srgbClr val="FFFFD7"/>
              </a:solidFill>
              <a:latin typeface="Tahoma" panose="020B0604030504040204" pitchFamily="34" charset="0"/>
              <a:ea typeface="Tahoma" panose="020B0604030504040204" pitchFamily="34" charset="0"/>
              <a:cs typeface="Tahoma" panose="020B0604030504040204" pitchFamily="34" charset="0"/>
            </a:endParaRPr>
          </a:p>
          <a:p>
            <a:pPr algn="ctr"/>
            <a:r>
              <a:rPr lang="en-US" b="1" dirty="0" smtClean="0">
                <a:solidFill>
                  <a:srgbClr val="FFFFD7"/>
                </a:solidFill>
                <a:latin typeface="Tahoma" panose="020B0604030504040204" pitchFamily="34" charset="0"/>
                <a:ea typeface="Tahoma" panose="020B0604030504040204" pitchFamily="34" charset="0"/>
                <a:cs typeface="Tahoma" panose="020B0604030504040204" pitchFamily="34" charset="0"/>
              </a:rPr>
              <a:t>High Quality Hand Held Cameras</a:t>
            </a:r>
          </a:p>
          <a:p>
            <a:pPr algn="ctr"/>
            <a:r>
              <a:rPr lang="en-US" dirty="0" smtClean="0">
                <a:solidFill>
                  <a:srgbClr val="FFFFD7"/>
                </a:solidFill>
                <a:latin typeface="Tahoma" panose="020B0604030504040204" pitchFamily="34" charset="0"/>
                <a:ea typeface="Tahoma" panose="020B0604030504040204" pitchFamily="34" charset="0"/>
                <a:cs typeface="Tahoma" panose="020B0604030504040204" pitchFamily="34" charset="0"/>
              </a:rPr>
              <a:t> large chips</a:t>
            </a:r>
          </a:p>
          <a:p>
            <a:pPr algn="ctr"/>
            <a:r>
              <a:rPr lang="en-US" dirty="0">
                <a:solidFill>
                  <a:srgbClr val="FFFFD7"/>
                </a:solidFill>
                <a:latin typeface="Tahoma" panose="020B0604030504040204" pitchFamily="34" charset="0"/>
                <a:ea typeface="Tahoma" panose="020B0604030504040204" pitchFamily="34" charset="0"/>
                <a:cs typeface="Tahoma" panose="020B0604030504040204" pitchFamily="34" charset="0"/>
              </a:rPr>
              <a:t>c</a:t>
            </a:r>
            <a:r>
              <a:rPr lang="en-US" dirty="0" smtClean="0">
                <a:solidFill>
                  <a:srgbClr val="FFFFD7"/>
                </a:solidFill>
                <a:latin typeface="Tahoma" panose="020B0604030504040204" pitchFamily="34" charset="0"/>
                <a:ea typeface="Tahoma" panose="020B0604030504040204" pitchFamily="34" charset="0"/>
                <a:cs typeface="Tahoma" panose="020B0604030504040204" pitchFamily="34" charset="0"/>
              </a:rPr>
              <a:t>hange lenses</a:t>
            </a:r>
          </a:p>
          <a:p>
            <a:pPr algn="ctr"/>
            <a:endParaRPr lang="en-US" dirty="0">
              <a:solidFill>
                <a:srgbClr val="FFFFD7"/>
              </a:solidFill>
              <a:latin typeface="Tahoma" panose="020B0604030504040204" pitchFamily="34" charset="0"/>
              <a:ea typeface="Tahoma" panose="020B0604030504040204" pitchFamily="34" charset="0"/>
              <a:cs typeface="Tahoma" panose="020B0604030504040204" pitchFamily="34" charset="0"/>
            </a:endParaRPr>
          </a:p>
          <a:p>
            <a:pPr algn="ctr"/>
            <a:r>
              <a:rPr lang="en-US" b="1" dirty="0" smtClean="0">
                <a:solidFill>
                  <a:srgbClr val="FFFFD7"/>
                </a:solidFill>
                <a:latin typeface="Tahoma" panose="020B0604030504040204" pitchFamily="34" charset="0"/>
                <a:ea typeface="Tahoma" panose="020B0604030504040204" pitchFamily="34" charset="0"/>
                <a:cs typeface="Tahoma" panose="020B0604030504040204" pitchFamily="34" charset="0"/>
              </a:rPr>
              <a:t>Photo Stand</a:t>
            </a:r>
          </a:p>
          <a:p>
            <a:pPr algn="ctr"/>
            <a:r>
              <a:rPr lang="en-US" dirty="0">
                <a:solidFill>
                  <a:srgbClr val="FFFFD7"/>
                </a:solidFill>
                <a:latin typeface="Tahoma" panose="020B0604030504040204" pitchFamily="34" charset="0"/>
                <a:ea typeface="Tahoma" panose="020B0604030504040204" pitchFamily="34" charset="0"/>
                <a:cs typeface="Tahoma" panose="020B0604030504040204" pitchFamily="34" charset="0"/>
              </a:rPr>
              <a:t>c</a:t>
            </a:r>
            <a:r>
              <a:rPr lang="en-US" dirty="0" smtClean="0">
                <a:solidFill>
                  <a:srgbClr val="FFFFD7"/>
                </a:solidFill>
                <a:latin typeface="Tahoma" panose="020B0604030504040204" pitchFamily="34" charset="0"/>
                <a:ea typeface="Tahoma" panose="020B0604030504040204" pitchFamily="34" charset="0"/>
                <a:cs typeface="Tahoma" panose="020B0604030504040204" pitchFamily="34" charset="0"/>
              </a:rPr>
              <a:t>ooled </a:t>
            </a:r>
            <a:r>
              <a:rPr lang="en-US" dirty="0">
                <a:solidFill>
                  <a:srgbClr val="FFFFD7"/>
                </a:solidFill>
                <a:latin typeface="Tahoma" panose="020B0604030504040204" pitchFamily="34" charset="0"/>
                <a:ea typeface="Tahoma" panose="020B0604030504040204" pitchFamily="34" charset="0"/>
                <a:cs typeface="Tahoma" panose="020B0604030504040204" pitchFamily="34" charset="0"/>
              </a:rPr>
              <a:t>CCD</a:t>
            </a:r>
          </a:p>
          <a:p>
            <a:pPr algn="ctr"/>
            <a:r>
              <a:rPr lang="en-US" dirty="0">
                <a:solidFill>
                  <a:srgbClr val="FFFFD7"/>
                </a:solidFill>
                <a:latin typeface="Tahoma" panose="020B0604030504040204" pitchFamily="34" charset="0"/>
                <a:ea typeface="Tahoma" panose="020B0604030504040204" pitchFamily="34" charset="0"/>
                <a:cs typeface="Tahoma" panose="020B0604030504040204" pitchFamily="34" charset="0"/>
              </a:rPr>
              <a:t>p</a:t>
            </a:r>
            <a:r>
              <a:rPr lang="en-US" dirty="0" smtClean="0">
                <a:solidFill>
                  <a:srgbClr val="FFFFD7"/>
                </a:solidFill>
                <a:latin typeface="Tahoma" panose="020B0604030504040204" pitchFamily="34" charset="0"/>
                <a:ea typeface="Tahoma" panose="020B0604030504040204" pitchFamily="34" charset="0"/>
                <a:cs typeface="Tahoma" panose="020B0604030504040204" pitchFamily="34" charset="0"/>
              </a:rPr>
              <a:t>iezo shift or large chip</a:t>
            </a:r>
          </a:p>
          <a:p>
            <a:pPr algn="ctr"/>
            <a:r>
              <a:rPr lang="en-US" dirty="0">
                <a:solidFill>
                  <a:srgbClr val="FFFFD7"/>
                </a:solidFill>
                <a:latin typeface="Tahoma" panose="020B0604030504040204" pitchFamily="34" charset="0"/>
                <a:ea typeface="Tahoma" panose="020B0604030504040204" pitchFamily="34" charset="0"/>
                <a:cs typeface="Tahoma" panose="020B0604030504040204" pitchFamily="34" charset="0"/>
              </a:rPr>
              <a:t>m</a:t>
            </a:r>
            <a:r>
              <a:rPr lang="en-US" dirty="0" smtClean="0">
                <a:solidFill>
                  <a:srgbClr val="FFFFD7"/>
                </a:solidFill>
                <a:latin typeface="Tahoma" panose="020B0604030504040204" pitchFamily="34" charset="0"/>
                <a:ea typeface="Tahoma" panose="020B0604030504040204" pitchFamily="34" charset="0"/>
                <a:cs typeface="Tahoma" panose="020B0604030504040204" pitchFamily="34" charset="0"/>
              </a:rPr>
              <a:t>otorized Zoom Lens</a:t>
            </a:r>
            <a:endParaRPr lang="en-US" dirty="0">
              <a:solidFill>
                <a:srgbClr val="FFFFD7"/>
              </a:solidFill>
              <a:latin typeface="Tahoma" panose="020B0604030504040204" pitchFamily="34" charset="0"/>
              <a:ea typeface="Tahoma" panose="020B0604030504040204" pitchFamily="34" charset="0"/>
              <a:cs typeface="Tahoma" panose="020B0604030504040204" pitchFamily="34" charset="0"/>
            </a:endParaRPr>
          </a:p>
          <a:p>
            <a:pPr algn="ctr"/>
            <a:endParaRPr lang="en-US" dirty="0" smtClean="0">
              <a:solidFill>
                <a:srgbClr val="FFFFD7"/>
              </a:solidFill>
              <a:latin typeface="Tahoma" panose="020B0604030504040204" pitchFamily="34" charset="0"/>
              <a:ea typeface="Tahoma" panose="020B0604030504040204" pitchFamily="34" charset="0"/>
              <a:cs typeface="Tahoma" panose="020B0604030504040204" pitchFamily="34" charset="0"/>
            </a:endParaRPr>
          </a:p>
          <a:p>
            <a:pPr algn="ctr"/>
            <a:endParaRPr lang="en-US" dirty="0">
              <a:solidFill>
                <a:srgbClr val="FFFFD7"/>
              </a:solidFill>
              <a:latin typeface="Tahoma" panose="020B0604030504040204" pitchFamily="34" charset="0"/>
              <a:ea typeface="Tahoma" panose="020B0604030504040204" pitchFamily="34" charset="0"/>
              <a:cs typeface="Tahoma" panose="020B0604030504040204" pitchFamily="34" charset="0"/>
            </a:endParaRPr>
          </a:p>
          <a:p>
            <a:pPr algn="ctr"/>
            <a:r>
              <a:rPr lang="en-US" b="1" dirty="0" smtClean="0">
                <a:solidFill>
                  <a:srgbClr val="FFFFD7"/>
                </a:solidFill>
                <a:latin typeface="Tahoma" panose="020B0604030504040204" pitchFamily="34" charset="0"/>
                <a:ea typeface="Tahoma" panose="020B0604030504040204" pitchFamily="34" charset="0"/>
                <a:cs typeface="Tahoma" panose="020B0604030504040204" pitchFamily="34" charset="0"/>
              </a:rPr>
              <a:t>Microscope Cameras</a:t>
            </a:r>
          </a:p>
          <a:p>
            <a:pPr algn="ctr"/>
            <a:r>
              <a:rPr lang="en-US" dirty="0">
                <a:solidFill>
                  <a:srgbClr val="FFFFD7"/>
                </a:solidFill>
                <a:latin typeface="Tahoma" panose="020B0604030504040204" pitchFamily="34" charset="0"/>
                <a:ea typeface="Tahoma" panose="020B0604030504040204" pitchFamily="34" charset="0"/>
                <a:cs typeface="Tahoma" panose="020B0604030504040204" pitchFamily="34" charset="0"/>
              </a:rPr>
              <a:t>c</a:t>
            </a:r>
            <a:r>
              <a:rPr lang="en-US" dirty="0" smtClean="0">
                <a:solidFill>
                  <a:srgbClr val="FFFFD7"/>
                </a:solidFill>
                <a:latin typeface="Tahoma" panose="020B0604030504040204" pitchFamily="34" charset="0"/>
                <a:ea typeface="Tahoma" panose="020B0604030504040204" pitchFamily="34" charset="0"/>
                <a:cs typeface="Tahoma" panose="020B0604030504040204" pitchFamily="34" charset="0"/>
              </a:rPr>
              <a:t>ooled CCD</a:t>
            </a:r>
          </a:p>
          <a:p>
            <a:pPr algn="ctr"/>
            <a:r>
              <a:rPr lang="en-US" dirty="0">
                <a:solidFill>
                  <a:srgbClr val="FFFFD7"/>
                </a:solidFill>
                <a:latin typeface="Tahoma" panose="020B0604030504040204" pitchFamily="34" charset="0"/>
                <a:ea typeface="Tahoma" panose="020B0604030504040204" pitchFamily="34" charset="0"/>
                <a:cs typeface="Tahoma" panose="020B0604030504040204" pitchFamily="34" charset="0"/>
              </a:rPr>
              <a:t>p</a:t>
            </a:r>
            <a:r>
              <a:rPr lang="en-US" dirty="0" smtClean="0">
                <a:solidFill>
                  <a:srgbClr val="FFFFD7"/>
                </a:solidFill>
                <a:latin typeface="Tahoma" panose="020B0604030504040204" pitchFamily="34" charset="0"/>
                <a:ea typeface="Tahoma" panose="020B0604030504040204" pitchFamily="34" charset="0"/>
                <a:cs typeface="Tahoma" panose="020B0604030504040204" pitchFamily="34" charset="0"/>
              </a:rPr>
              <a:t>iezo shift or large chip</a:t>
            </a:r>
            <a:endParaRPr lang="en-US" dirty="0">
              <a:solidFill>
                <a:srgbClr val="FFFFD7"/>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825954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3004" y="533399"/>
            <a:ext cx="4972396" cy="2616101"/>
          </a:xfrm>
          <a:prstGeom prst="rect">
            <a:avLst/>
          </a:prstGeom>
          <a:noFill/>
        </p:spPr>
        <p:txBody>
          <a:bodyPr wrap="square" rtlCol="0">
            <a:spAutoFit/>
          </a:bodyPr>
          <a:lstStyle/>
          <a:p>
            <a:r>
              <a:rPr lang="en-US" sz="2000" u="sng" dirty="0" smtClean="0">
                <a:solidFill>
                  <a:srgbClr val="FFFFD7"/>
                </a:solidFill>
                <a:latin typeface="Tahoma" panose="020B0604030504040204" pitchFamily="34" charset="0"/>
                <a:ea typeface="Tahoma" panose="020B0604030504040204" pitchFamily="34" charset="0"/>
                <a:cs typeface="Tahoma" panose="020B0604030504040204" pitchFamily="34" charset="0"/>
              </a:rPr>
              <a:t>Developments after pixel shift</a:t>
            </a:r>
          </a:p>
          <a:p>
            <a:pPr algn="ctr"/>
            <a:endParaRPr lang="en-US" u="sng" dirty="0">
              <a:solidFill>
                <a:schemeClr val="accent2">
                  <a:lumMod val="20000"/>
                  <a:lumOff val="80000"/>
                </a:schemeClr>
              </a:solidFill>
              <a:latin typeface="Tahoma" panose="020B0604030504040204" pitchFamily="34" charset="0"/>
              <a:ea typeface="Tahoma" panose="020B0604030504040204" pitchFamily="34" charset="0"/>
              <a:cs typeface="Tahoma" panose="020B0604030504040204" pitchFamily="34" charset="0"/>
            </a:endParaRPr>
          </a:p>
          <a:p>
            <a:r>
              <a:rPr lang="en-US" b="1" dirty="0" smtClean="0">
                <a:solidFill>
                  <a:srgbClr val="FFFFD7"/>
                </a:solidFill>
                <a:latin typeface="Tahoma" panose="020B0604030504040204" pitchFamily="34" charset="0"/>
                <a:ea typeface="Tahoma" panose="020B0604030504040204" pitchFamily="34" charset="0"/>
                <a:cs typeface="Tahoma" panose="020B0604030504040204" pitchFamily="34" charset="0"/>
              </a:rPr>
              <a:t>Fast transfer:  </a:t>
            </a:r>
          </a:p>
          <a:p>
            <a:r>
              <a:rPr lang="en-US" b="1" dirty="0" smtClean="0">
                <a:solidFill>
                  <a:schemeClr val="accent2">
                    <a:lumMod val="20000"/>
                    <a:lumOff val="80000"/>
                  </a:schemeClr>
                </a:solidFill>
                <a:latin typeface="Tahoma" panose="020B0604030504040204" pitchFamily="34" charset="0"/>
                <a:ea typeface="Tahoma" panose="020B0604030504040204" pitchFamily="34" charset="0"/>
                <a:cs typeface="Tahoma" panose="020B0604030504040204" pitchFamily="34" charset="0"/>
              </a:rPr>
              <a:t>- </a:t>
            </a:r>
            <a:r>
              <a:rPr lang="en-US" b="1" dirty="0" smtClean="0">
                <a:solidFill>
                  <a:srgbClr val="FFFF00"/>
                </a:solidFill>
                <a:latin typeface="Tahoma" panose="020B0604030504040204" pitchFamily="34" charset="0"/>
                <a:ea typeface="Tahoma" panose="020B0604030504040204" pitchFamily="34" charset="0"/>
                <a:cs typeface="Tahoma" panose="020B0604030504040204" pitchFamily="34" charset="0"/>
              </a:rPr>
              <a:t>Gig-E </a:t>
            </a:r>
            <a:r>
              <a:rPr lang="en-US" b="1" dirty="0" smtClean="0">
                <a:solidFill>
                  <a:schemeClr val="accent2">
                    <a:lumMod val="20000"/>
                    <a:lumOff val="80000"/>
                  </a:schemeClr>
                </a:solidFill>
                <a:latin typeface="Tahoma" panose="020B0604030504040204" pitchFamily="34" charset="0"/>
                <a:ea typeface="Tahoma" panose="020B0604030504040204" pitchFamily="34" charset="0"/>
                <a:cs typeface="Tahoma" panose="020B0604030504040204" pitchFamily="34" charset="0"/>
              </a:rPr>
              <a:t>  </a:t>
            </a:r>
            <a:r>
              <a:rPr lang="en-US" dirty="0" smtClean="0">
                <a:solidFill>
                  <a:srgbClr val="FFFFD7"/>
                </a:solidFill>
                <a:latin typeface="Tahoma" panose="020B0604030504040204" pitchFamily="34" charset="0"/>
                <a:ea typeface="Tahoma" panose="020B0604030504040204" pitchFamily="34" charset="0"/>
                <a:cs typeface="Tahoma" panose="020B0604030504040204" pitchFamily="34" charset="0"/>
              </a:rPr>
              <a:t>gigabit transfer over a network cable</a:t>
            </a:r>
          </a:p>
          <a:p>
            <a:r>
              <a:rPr lang="en-US" b="1" dirty="0" smtClean="0">
                <a:solidFill>
                  <a:schemeClr val="accent2">
                    <a:lumMod val="20000"/>
                    <a:lumOff val="80000"/>
                  </a:schemeClr>
                </a:solidFill>
                <a:latin typeface="Tahoma" panose="020B0604030504040204" pitchFamily="34" charset="0"/>
                <a:ea typeface="Tahoma" panose="020B0604030504040204" pitchFamily="34" charset="0"/>
                <a:cs typeface="Tahoma" panose="020B0604030504040204" pitchFamily="34" charset="0"/>
              </a:rPr>
              <a:t>- </a:t>
            </a:r>
            <a:r>
              <a:rPr lang="en-US" b="1" dirty="0" smtClean="0">
                <a:solidFill>
                  <a:schemeClr val="tx2">
                    <a:lumMod val="60000"/>
                    <a:lumOff val="40000"/>
                  </a:schemeClr>
                </a:solidFill>
                <a:latin typeface="Tahoma" panose="020B0604030504040204" pitchFamily="34" charset="0"/>
                <a:ea typeface="Tahoma" panose="020B0604030504040204" pitchFamily="34" charset="0"/>
                <a:cs typeface="Tahoma" panose="020B0604030504040204" pitchFamily="34" charset="0"/>
              </a:rPr>
              <a:t>USB-3</a:t>
            </a:r>
            <a:r>
              <a:rPr lang="en-US" b="1" dirty="0" smtClean="0">
                <a:solidFill>
                  <a:schemeClr val="accent2">
                    <a:lumMod val="20000"/>
                    <a:lumOff val="80000"/>
                  </a:schemeClr>
                </a:solidFill>
                <a:latin typeface="Tahoma" panose="020B0604030504040204" pitchFamily="34" charset="0"/>
                <a:ea typeface="Tahoma" panose="020B0604030504040204" pitchFamily="34" charset="0"/>
                <a:cs typeface="Tahoma" panose="020B0604030504040204" pitchFamily="34" charset="0"/>
              </a:rPr>
              <a:t>  </a:t>
            </a:r>
            <a:r>
              <a:rPr lang="en-US" dirty="0" smtClean="0">
                <a:solidFill>
                  <a:srgbClr val="FFFFD7"/>
                </a:solidFill>
                <a:latin typeface="Tahoma" panose="020B0604030504040204" pitchFamily="34" charset="0"/>
                <a:ea typeface="Tahoma" panose="020B0604030504040204" pitchFamily="34" charset="0"/>
                <a:cs typeface="Tahoma" panose="020B0604030504040204" pitchFamily="34" charset="0"/>
              </a:rPr>
              <a:t>(high speed USB, 5-&gt;10-&gt;20 Gbps)</a:t>
            </a:r>
          </a:p>
          <a:p>
            <a:r>
              <a:rPr lang="en-US" dirty="0" smtClean="0">
                <a:solidFill>
                  <a:schemeClr val="accent2">
                    <a:lumMod val="20000"/>
                    <a:lumOff val="80000"/>
                  </a:schemeClr>
                </a:solidFill>
                <a:latin typeface="Tahoma" panose="020B0604030504040204" pitchFamily="34" charset="0"/>
                <a:ea typeface="Tahoma" panose="020B0604030504040204" pitchFamily="34" charset="0"/>
                <a:cs typeface="Tahoma" panose="020B0604030504040204" pitchFamily="34" charset="0"/>
              </a:rPr>
              <a:t>                   (</a:t>
            </a:r>
            <a:r>
              <a:rPr lang="en-US" dirty="0" smtClean="0">
                <a:solidFill>
                  <a:srgbClr val="00B0F0"/>
                </a:solidFill>
                <a:latin typeface="Tahoma" panose="020B0604030504040204" pitchFamily="34" charset="0"/>
                <a:ea typeface="Tahoma" panose="020B0604030504040204" pitchFamily="34" charset="0"/>
                <a:cs typeface="Tahoma" panose="020B0604030504040204" pitchFamily="34" charset="0"/>
              </a:rPr>
              <a:t>3.0, 3.1, 3.2 </a:t>
            </a:r>
            <a:r>
              <a:rPr lang="en-US" dirty="0" smtClean="0">
                <a:solidFill>
                  <a:schemeClr val="accent2">
                    <a:lumMod val="20000"/>
                    <a:lumOff val="80000"/>
                  </a:schemeClr>
                </a:solidFill>
                <a:latin typeface="Tahoma" panose="020B0604030504040204" pitchFamily="34" charset="0"/>
                <a:ea typeface="Tahoma" panose="020B0604030504040204" pitchFamily="34" charset="0"/>
                <a:cs typeface="Tahoma" panose="020B0604030504040204" pitchFamily="34" charset="0"/>
              </a:rPr>
              <a:t>or </a:t>
            </a:r>
            <a:r>
              <a:rPr lang="en-US" dirty="0" smtClean="0">
                <a:solidFill>
                  <a:schemeClr val="tx2">
                    <a:lumMod val="60000"/>
                    <a:lumOff val="40000"/>
                  </a:schemeClr>
                </a:solidFill>
                <a:latin typeface="Tahoma" panose="020B0604030504040204" pitchFamily="34" charset="0"/>
                <a:ea typeface="Tahoma" panose="020B0604030504040204" pitchFamily="34" charset="0"/>
                <a:cs typeface="Tahoma" panose="020B0604030504040204" pitchFamily="34" charset="0"/>
              </a:rPr>
              <a:t>3.1 Gen1, 2,3</a:t>
            </a:r>
            <a:r>
              <a:rPr lang="en-US" dirty="0" smtClean="0">
                <a:solidFill>
                  <a:schemeClr val="accent2">
                    <a:lumMod val="20000"/>
                    <a:lumOff val="80000"/>
                  </a:schemeClr>
                </a:solidFill>
                <a:latin typeface="Tahoma" panose="020B0604030504040204" pitchFamily="34" charset="0"/>
                <a:ea typeface="Tahoma" panose="020B0604030504040204" pitchFamily="34" charset="0"/>
                <a:cs typeface="Tahoma" panose="020B0604030504040204" pitchFamily="34" charset="0"/>
              </a:rPr>
              <a:t>)</a:t>
            </a:r>
          </a:p>
          <a:p>
            <a:pPr algn="ctr"/>
            <a:endParaRPr lang="en-US" dirty="0" smtClean="0">
              <a:solidFill>
                <a:srgbClr val="FFFFD7"/>
              </a:solidFill>
              <a:latin typeface="Tahoma" panose="020B0604030504040204" pitchFamily="34" charset="0"/>
              <a:ea typeface="Tahoma" panose="020B0604030504040204" pitchFamily="34" charset="0"/>
              <a:cs typeface="Tahoma" panose="020B0604030504040204" pitchFamily="34" charset="0"/>
            </a:endParaRPr>
          </a:p>
          <a:p>
            <a:pPr algn="ctr"/>
            <a:endParaRPr lang="en-US" dirty="0">
              <a:solidFill>
                <a:srgbClr val="FFFFD7"/>
              </a:solidFill>
              <a:latin typeface="Tahoma" panose="020B0604030504040204" pitchFamily="34" charset="0"/>
              <a:ea typeface="Tahoma" panose="020B0604030504040204" pitchFamily="34" charset="0"/>
              <a:cs typeface="Tahoma" panose="020B0604030504040204" pitchFamily="34" charset="0"/>
            </a:endParaRPr>
          </a:p>
          <a:p>
            <a:pPr algn="ctr"/>
            <a:endParaRPr lang="en-US" dirty="0">
              <a:solidFill>
                <a:srgbClr val="FFFFD7"/>
              </a:solidFill>
              <a:latin typeface="Tahoma" panose="020B0604030504040204" pitchFamily="34" charset="0"/>
              <a:ea typeface="Tahoma" panose="020B0604030504040204" pitchFamily="34" charset="0"/>
              <a:cs typeface="Tahoma" panose="020B0604030504040204" pitchFamily="34" charset="0"/>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3495" y="685800"/>
            <a:ext cx="2809542" cy="144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6025" y="2438400"/>
            <a:ext cx="1011503" cy="761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3823" y="2438400"/>
            <a:ext cx="1061353" cy="673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004" y="2438400"/>
            <a:ext cx="3203755" cy="203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83823" y="3276600"/>
            <a:ext cx="1080431" cy="932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3"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08228" y="4893444"/>
            <a:ext cx="955594" cy="1098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4"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91200" y="4893444"/>
            <a:ext cx="926869" cy="11261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6" name="Picture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6000" y="2438400"/>
            <a:ext cx="981075" cy="761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7" name="Picture 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72759" y="4289402"/>
            <a:ext cx="2036705" cy="835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8" name="Picture 1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8599" y="4572000"/>
            <a:ext cx="2590018" cy="1835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2472" y="3312622"/>
            <a:ext cx="1205322" cy="764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9" name="Picture 17"/>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095999" y="3336126"/>
            <a:ext cx="981075" cy="741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257798" y="2667000"/>
            <a:ext cx="838201" cy="381000"/>
          </a:xfrm>
          <a:prstGeom prst="rect">
            <a:avLst/>
          </a:prstGeom>
          <a:noFill/>
        </p:spPr>
        <p:txBody>
          <a:bodyPr wrap="square" rtlCol="0">
            <a:spAutoFit/>
          </a:bodyPr>
          <a:lstStyle/>
          <a:p>
            <a:r>
              <a:rPr lang="en-US" dirty="0" smtClean="0">
                <a:solidFill>
                  <a:srgbClr val="FFFFD7"/>
                </a:solidFill>
              </a:rPr>
              <a:t>Type A</a:t>
            </a:r>
            <a:endParaRPr lang="en-US" dirty="0">
              <a:solidFill>
                <a:srgbClr val="FFFFD7"/>
              </a:solidFill>
            </a:endParaRPr>
          </a:p>
        </p:txBody>
      </p:sp>
      <p:sp>
        <p:nvSpPr>
          <p:cNvPr id="20" name="TextBox 19"/>
          <p:cNvSpPr txBox="1"/>
          <p:nvPr/>
        </p:nvSpPr>
        <p:spPr>
          <a:xfrm>
            <a:off x="5257799" y="3505200"/>
            <a:ext cx="838200" cy="381000"/>
          </a:xfrm>
          <a:prstGeom prst="rect">
            <a:avLst/>
          </a:prstGeom>
          <a:noFill/>
        </p:spPr>
        <p:txBody>
          <a:bodyPr wrap="square" rtlCol="0">
            <a:spAutoFit/>
          </a:bodyPr>
          <a:lstStyle/>
          <a:p>
            <a:r>
              <a:rPr lang="en-US" dirty="0" smtClean="0">
                <a:solidFill>
                  <a:srgbClr val="FFFFD7"/>
                </a:solidFill>
              </a:rPr>
              <a:t>Type B</a:t>
            </a:r>
            <a:endParaRPr lang="en-US" dirty="0">
              <a:solidFill>
                <a:srgbClr val="FFFFD7"/>
              </a:solidFill>
            </a:endParaRPr>
          </a:p>
        </p:txBody>
      </p:sp>
      <p:sp>
        <p:nvSpPr>
          <p:cNvPr id="21" name="TextBox 20"/>
          <p:cNvSpPr txBox="1"/>
          <p:nvPr/>
        </p:nvSpPr>
        <p:spPr>
          <a:xfrm>
            <a:off x="6101542" y="4183996"/>
            <a:ext cx="2366252" cy="381000"/>
          </a:xfrm>
          <a:prstGeom prst="rect">
            <a:avLst/>
          </a:prstGeom>
          <a:noFill/>
        </p:spPr>
        <p:txBody>
          <a:bodyPr wrap="square" rtlCol="0">
            <a:spAutoFit/>
          </a:bodyPr>
          <a:lstStyle/>
          <a:p>
            <a:r>
              <a:rPr lang="en-US" dirty="0">
                <a:solidFill>
                  <a:srgbClr val="FFFFD7"/>
                </a:solidFill>
              </a:rPr>
              <a:t> </a:t>
            </a:r>
            <a:r>
              <a:rPr lang="en-US" dirty="0" smtClean="0">
                <a:solidFill>
                  <a:srgbClr val="FFFFD7"/>
                </a:solidFill>
              </a:rPr>
              <a:t>  USB 2            </a:t>
            </a:r>
            <a:r>
              <a:rPr lang="en-US" dirty="0" smtClean="0">
                <a:solidFill>
                  <a:schemeClr val="tx2">
                    <a:lumMod val="60000"/>
                    <a:lumOff val="40000"/>
                  </a:schemeClr>
                </a:solidFill>
              </a:rPr>
              <a:t>USB 3</a:t>
            </a:r>
            <a:endParaRPr lang="en-US" dirty="0">
              <a:solidFill>
                <a:schemeClr val="tx2">
                  <a:lumMod val="60000"/>
                  <a:lumOff val="40000"/>
                </a:schemeClr>
              </a:solidFill>
            </a:endParaRPr>
          </a:p>
        </p:txBody>
      </p:sp>
      <p:sp>
        <p:nvSpPr>
          <p:cNvPr id="4" name="AutoShape 19" descr="Image result for rj45 gree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3092" name="Picture 2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159691" y="1088974"/>
            <a:ext cx="814388" cy="752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p:cNvSpPr txBox="1"/>
          <p:nvPr/>
        </p:nvSpPr>
        <p:spPr>
          <a:xfrm>
            <a:off x="5135878" y="1822053"/>
            <a:ext cx="838201" cy="381000"/>
          </a:xfrm>
          <a:prstGeom prst="rect">
            <a:avLst/>
          </a:prstGeom>
          <a:noFill/>
        </p:spPr>
        <p:txBody>
          <a:bodyPr wrap="square" rtlCol="0">
            <a:spAutoFit/>
          </a:bodyPr>
          <a:lstStyle/>
          <a:p>
            <a:pPr algn="ctr"/>
            <a:r>
              <a:rPr lang="en-US" dirty="0" smtClean="0">
                <a:solidFill>
                  <a:srgbClr val="FFFFD7"/>
                </a:solidFill>
              </a:rPr>
              <a:t>RJ-45</a:t>
            </a:r>
            <a:endParaRPr lang="en-US" dirty="0">
              <a:solidFill>
                <a:srgbClr val="FFFFD7"/>
              </a:solidFill>
            </a:endParaRPr>
          </a:p>
        </p:txBody>
      </p:sp>
      <p:pic>
        <p:nvPicPr>
          <p:cNvPr id="3093" name="Picture 21" descr="C:\Users\mluquett10\AppData\Local\Microsoft\Windows\Temporary Internet Files\Content.IE5\1CO0LRLO\generic_rainbow_by_themanyfaces-d56in91[1].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219698" y="727023"/>
            <a:ext cx="723902" cy="361951"/>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2498558" y="2455023"/>
            <a:ext cx="838201" cy="381000"/>
          </a:xfrm>
          <a:prstGeom prst="rect">
            <a:avLst/>
          </a:prstGeom>
          <a:noFill/>
        </p:spPr>
        <p:txBody>
          <a:bodyPr wrap="square" rtlCol="0">
            <a:spAutoFit/>
          </a:bodyPr>
          <a:lstStyle/>
          <a:p>
            <a:r>
              <a:rPr lang="en-US" dirty="0" smtClean="0"/>
              <a:t>Type A</a:t>
            </a:r>
            <a:endParaRPr lang="en-US" dirty="0"/>
          </a:p>
        </p:txBody>
      </p:sp>
      <p:sp>
        <p:nvSpPr>
          <p:cNvPr id="27" name="TextBox 26"/>
          <p:cNvSpPr txBox="1"/>
          <p:nvPr/>
        </p:nvSpPr>
        <p:spPr>
          <a:xfrm>
            <a:off x="4098859" y="2362200"/>
            <a:ext cx="340775" cy="369332"/>
          </a:xfrm>
          <a:prstGeom prst="rect">
            <a:avLst/>
          </a:prstGeom>
          <a:noFill/>
        </p:spPr>
        <p:txBody>
          <a:bodyPr wrap="square" rtlCol="0">
            <a:spAutoFit/>
          </a:bodyPr>
          <a:lstStyle/>
          <a:p>
            <a:r>
              <a:rPr lang="en-US" b="1" dirty="0" smtClean="0"/>
              <a:t>B</a:t>
            </a:r>
            <a:endParaRPr lang="en-US" b="1" dirty="0"/>
          </a:p>
        </p:txBody>
      </p:sp>
      <p:sp>
        <p:nvSpPr>
          <p:cNvPr id="28" name="TextBox 27"/>
          <p:cNvSpPr txBox="1"/>
          <p:nvPr/>
        </p:nvSpPr>
        <p:spPr>
          <a:xfrm>
            <a:off x="3383822" y="3200400"/>
            <a:ext cx="1188177" cy="276999"/>
          </a:xfrm>
          <a:prstGeom prst="rect">
            <a:avLst/>
          </a:prstGeom>
          <a:noFill/>
        </p:spPr>
        <p:txBody>
          <a:bodyPr wrap="square" rtlCol="0">
            <a:spAutoFit/>
          </a:bodyPr>
          <a:lstStyle/>
          <a:p>
            <a:r>
              <a:rPr lang="en-US" sz="1200" dirty="0" smtClean="0">
                <a:solidFill>
                  <a:srgbClr val="FFFFD7"/>
                </a:solidFill>
              </a:rPr>
              <a:t>USB-3 Micro-B</a:t>
            </a:r>
            <a:endParaRPr lang="en-US" sz="1200" dirty="0">
              <a:solidFill>
                <a:srgbClr val="FFFFD7"/>
              </a:solidFill>
            </a:endParaRPr>
          </a:p>
        </p:txBody>
      </p:sp>
      <p:sp>
        <p:nvSpPr>
          <p:cNvPr id="30" name="TextBox 29"/>
          <p:cNvSpPr txBox="1"/>
          <p:nvPr/>
        </p:nvSpPr>
        <p:spPr>
          <a:xfrm>
            <a:off x="1506983" y="4572000"/>
            <a:ext cx="1279358" cy="369332"/>
          </a:xfrm>
          <a:prstGeom prst="rect">
            <a:avLst/>
          </a:prstGeom>
          <a:noFill/>
        </p:spPr>
        <p:txBody>
          <a:bodyPr wrap="square" rtlCol="0">
            <a:spAutoFit/>
          </a:bodyPr>
          <a:lstStyle/>
          <a:p>
            <a:r>
              <a:rPr lang="en-US" dirty="0" smtClean="0"/>
              <a:t>5 pin USB3</a:t>
            </a:r>
            <a:endParaRPr lang="en-US" dirty="0"/>
          </a:p>
        </p:txBody>
      </p:sp>
      <p:sp>
        <p:nvSpPr>
          <p:cNvPr id="31" name="TextBox 30"/>
          <p:cNvSpPr txBox="1"/>
          <p:nvPr/>
        </p:nvSpPr>
        <p:spPr>
          <a:xfrm>
            <a:off x="5761069" y="6019640"/>
            <a:ext cx="1972622" cy="461665"/>
          </a:xfrm>
          <a:prstGeom prst="rect">
            <a:avLst/>
          </a:prstGeom>
          <a:noFill/>
        </p:spPr>
        <p:txBody>
          <a:bodyPr wrap="square" rtlCol="0">
            <a:spAutoFit/>
          </a:bodyPr>
          <a:lstStyle/>
          <a:p>
            <a:r>
              <a:rPr lang="en-US" sz="1200" dirty="0" smtClean="0">
                <a:solidFill>
                  <a:srgbClr val="FFFFD7"/>
                </a:solidFill>
              </a:rPr>
              <a:t>      USB-2                     USB2  </a:t>
            </a:r>
          </a:p>
          <a:p>
            <a:r>
              <a:rPr lang="en-US" sz="1200" dirty="0" smtClean="0">
                <a:solidFill>
                  <a:srgbClr val="FFFFD7"/>
                </a:solidFill>
              </a:rPr>
              <a:t>    Micro-B                   Mini-B</a:t>
            </a:r>
            <a:endParaRPr lang="en-US" sz="1200" dirty="0">
              <a:solidFill>
                <a:srgbClr val="FFFFD7"/>
              </a:solidFill>
            </a:endParaRPr>
          </a:p>
        </p:txBody>
      </p:sp>
      <p:sp>
        <p:nvSpPr>
          <p:cNvPr id="32" name="TextBox 31"/>
          <p:cNvSpPr txBox="1"/>
          <p:nvPr/>
        </p:nvSpPr>
        <p:spPr>
          <a:xfrm>
            <a:off x="4765058" y="4876800"/>
            <a:ext cx="644406" cy="276999"/>
          </a:xfrm>
          <a:prstGeom prst="rect">
            <a:avLst/>
          </a:prstGeom>
          <a:noFill/>
        </p:spPr>
        <p:txBody>
          <a:bodyPr wrap="square" rtlCol="0">
            <a:spAutoFit/>
          </a:bodyPr>
          <a:lstStyle/>
          <a:p>
            <a:r>
              <a:rPr lang="en-US" sz="1200" dirty="0" smtClean="0"/>
              <a:t>5  +   2</a:t>
            </a:r>
            <a:endParaRPr lang="en-US" sz="1200" dirty="0"/>
          </a:p>
        </p:txBody>
      </p:sp>
      <p:sp>
        <p:nvSpPr>
          <p:cNvPr id="33" name="TextBox 32"/>
          <p:cNvSpPr txBox="1"/>
          <p:nvPr/>
        </p:nvSpPr>
        <p:spPr>
          <a:xfrm>
            <a:off x="6486025" y="5742641"/>
            <a:ext cx="644406" cy="276999"/>
          </a:xfrm>
          <a:prstGeom prst="rect">
            <a:avLst/>
          </a:prstGeom>
          <a:noFill/>
        </p:spPr>
        <p:txBody>
          <a:bodyPr wrap="square" rtlCol="0">
            <a:spAutoFit/>
          </a:bodyPr>
          <a:lstStyle/>
          <a:p>
            <a:r>
              <a:rPr lang="en-US" sz="1200" dirty="0" smtClean="0"/>
              <a:t>4  +   4</a:t>
            </a:r>
            <a:endParaRPr lang="en-US" sz="1200" dirty="0"/>
          </a:p>
        </p:txBody>
      </p:sp>
    </p:spTree>
    <p:extLst>
      <p:ext uri="{BB962C8B-B14F-4D97-AF65-F5344CB8AC3E}">
        <p14:creationId xmlns:p14="http://schemas.microsoft.com/office/powerpoint/2010/main" val="23187985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8763" y="974096"/>
            <a:ext cx="1357314" cy="710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3203" y="1676399"/>
            <a:ext cx="955594" cy="1098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6200" y="465512"/>
            <a:ext cx="8991600" cy="369332"/>
          </a:xfrm>
          <a:prstGeom prst="rect">
            <a:avLst/>
          </a:prstGeom>
          <a:noFill/>
        </p:spPr>
        <p:txBody>
          <a:bodyPr wrap="square" rtlCol="0">
            <a:spAutoFit/>
          </a:bodyPr>
          <a:lstStyle/>
          <a:p>
            <a:pPr algn="ctr"/>
            <a:r>
              <a:rPr lang="en-US" dirty="0" smtClean="0">
                <a:solidFill>
                  <a:srgbClr val="FFFFD7"/>
                </a:solidFill>
                <a:latin typeface="Tahoma" panose="020B0604030504040204" pitchFamily="34" charset="0"/>
                <a:ea typeface="Tahoma" panose="020B0604030504040204" pitchFamily="34" charset="0"/>
                <a:cs typeface="Tahoma" panose="020B0604030504040204" pitchFamily="34" charset="0"/>
              </a:rPr>
              <a:t>Type A – plugs into computer or charger</a:t>
            </a:r>
            <a:endParaRPr lang="en-US" dirty="0">
              <a:solidFill>
                <a:srgbClr val="FFFFD7"/>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5897" y="1143000"/>
            <a:ext cx="1011503" cy="761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19325" y="1142999"/>
            <a:ext cx="981075" cy="761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2254" y="3429000"/>
            <a:ext cx="1205322" cy="764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1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86000" y="3429000"/>
            <a:ext cx="981075" cy="741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996661" y="4188047"/>
            <a:ext cx="2270414" cy="369332"/>
          </a:xfrm>
          <a:prstGeom prst="rect">
            <a:avLst/>
          </a:prstGeom>
          <a:noFill/>
        </p:spPr>
        <p:txBody>
          <a:bodyPr wrap="square" rtlCol="0">
            <a:spAutoFit/>
          </a:bodyPr>
          <a:lstStyle/>
          <a:p>
            <a:r>
              <a:rPr lang="en-US" dirty="0">
                <a:solidFill>
                  <a:srgbClr val="FFFFD7"/>
                </a:solidFill>
              </a:rPr>
              <a:t> </a:t>
            </a:r>
            <a:r>
              <a:rPr lang="en-US" dirty="0" smtClean="0">
                <a:solidFill>
                  <a:srgbClr val="FFFFD7"/>
                </a:solidFill>
              </a:rPr>
              <a:t>  </a:t>
            </a:r>
            <a:r>
              <a:rPr lang="en-US" dirty="0">
                <a:solidFill>
                  <a:srgbClr val="FFFFD7"/>
                </a:solidFill>
              </a:rPr>
              <a:t>USB </a:t>
            </a:r>
            <a:r>
              <a:rPr lang="en-US" dirty="0" smtClean="0">
                <a:solidFill>
                  <a:srgbClr val="FFFFD7"/>
                </a:solidFill>
              </a:rPr>
              <a:t>3             USB 2</a:t>
            </a:r>
            <a:endParaRPr lang="en-US" dirty="0">
              <a:solidFill>
                <a:srgbClr val="FFFFD7"/>
              </a:solidFill>
            </a:endParaRPr>
          </a:p>
        </p:txBody>
      </p:sp>
      <p:sp>
        <p:nvSpPr>
          <p:cNvPr id="11" name="TextBox 10"/>
          <p:cNvSpPr txBox="1"/>
          <p:nvPr/>
        </p:nvSpPr>
        <p:spPr>
          <a:xfrm>
            <a:off x="102524" y="5715000"/>
            <a:ext cx="8991600" cy="369332"/>
          </a:xfrm>
          <a:prstGeom prst="rect">
            <a:avLst/>
          </a:prstGeom>
          <a:noFill/>
        </p:spPr>
        <p:txBody>
          <a:bodyPr wrap="square" rtlCol="0">
            <a:spAutoFit/>
          </a:bodyPr>
          <a:lstStyle/>
          <a:p>
            <a:pPr algn="ctr"/>
            <a:r>
              <a:rPr lang="en-US" dirty="0" smtClean="0">
                <a:solidFill>
                  <a:srgbClr val="FFFFD7"/>
                </a:solidFill>
                <a:latin typeface="Tahoma" panose="020B0604030504040204" pitchFamily="34" charset="0"/>
                <a:ea typeface="Tahoma" panose="020B0604030504040204" pitchFamily="34" charset="0"/>
                <a:cs typeface="Tahoma" panose="020B0604030504040204" pitchFamily="34" charset="0"/>
              </a:rPr>
              <a:t>Type B – plugs into peripheral device (printer, cell phone)</a:t>
            </a:r>
            <a:endParaRPr lang="en-US" dirty="0">
              <a:solidFill>
                <a:srgbClr val="FFFFD7"/>
              </a:solidFill>
              <a:latin typeface="Tahoma" panose="020B0604030504040204" pitchFamily="34" charset="0"/>
              <a:ea typeface="Tahoma" panose="020B0604030504040204" pitchFamily="34" charset="0"/>
              <a:cs typeface="Tahoma" panose="020B0604030504040204" pitchFamily="34" charset="0"/>
            </a:endParaRPr>
          </a:p>
        </p:txBody>
      </p:sp>
      <p:sp>
        <p:nvSpPr>
          <p:cNvPr id="12" name="Rectangle 11"/>
          <p:cNvSpPr/>
          <p:nvPr/>
        </p:nvSpPr>
        <p:spPr>
          <a:xfrm>
            <a:off x="6824133" y="635355"/>
            <a:ext cx="2286000" cy="2363533"/>
          </a:xfrm>
          <a:prstGeom prst="rect">
            <a:avLst/>
          </a:prstGeom>
          <a:blipFill dpi="0" rotWithShape="1">
            <a:blip r:embed="rId8">
              <a:alphaModFix amt="29000"/>
            </a:blip>
            <a:srcRect/>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FFFFD7"/>
              </a:solidFill>
            </a:endParaRPr>
          </a:p>
        </p:txBody>
      </p:sp>
      <p:pic>
        <p:nvPicPr>
          <p:cNvPr id="4104"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4164" y="1981200"/>
            <a:ext cx="2402911" cy="1298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5"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29000" y="1995055"/>
            <a:ext cx="2373492" cy="1255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49363" y="4272952"/>
            <a:ext cx="1080431" cy="932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4" name="Straight Arrow Connector 13"/>
          <p:cNvCxnSpPr/>
          <p:nvPr/>
        </p:nvCxnSpPr>
        <p:spPr>
          <a:xfrm>
            <a:off x="3267075" y="1447800"/>
            <a:ext cx="1995201" cy="457199"/>
          </a:xfrm>
          <a:prstGeom prst="straightConnector1">
            <a:avLst/>
          </a:prstGeom>
          <a:ln w="31750">
            <a:solidFill>
              <a:srgbClr val="FFFF00"/>
            </a:solidFill>
            <a:tailEnd type="arrow"/>
          </a:ln>
        </p:spPr>
        <p:style>
          <a:lnRef idx="1">
            <a:schemeClr val="accent1"/>
          </a:lnRef>
          <a:fillRef idx="0">
            <a:schemeClr val="accent1"/>
          </a:fillRef>
          <a:effectRef idx="0">
            <a:schemeClr val="accent1"/>
          </a:effectRef>
          <a:fontRef idx="minor">
            <a:schemeClr val="tx1"/>
          </a:fontRef>
        </p:style>
      </p:cxnSp>
      <p:pic>
        <p:nvPicPr>
          <p:cNvPr id="29"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41048" y="3294672"/>
            <a:ext cx="752427" cy="914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7" name="Picture 1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867400" y="4471118"/>
            <a:ext cx="1500376" cy="728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TextBox 31"/>
          <p:cNvSpPr txBox="1"/>
          <p:nvPr/>
        </p:nvSpPr>
        <p:spPr>
          <a:xfrm>
            <a:off x="4886227" y="3250336"/>
            <a:ext cx="807248" cy="246221"/>
          </a:xfrm>
          <a:prstGeom prst="rect">
            <a:avLst/>
          </a:prstGeom>
          <a:noFill/>
        </p:spPr>
        <p:txBody>
          <a:bodyPr wrap="square" rtlCol="0">
            <a:spAutoFit/>
          </a:bodyPr>
          <a:lstStyle/>
          <a:p>
            <a:r>
              <a:rPr lang="en-US" sz="1000" dirty="0" smtClean="0">
                <a:solidFill>
                  <a:srgbClr val="FFFFD7"/>
                </a:solidFill>
                <a:latin typeface="Tahoma" panose="020B0604030504040204" pitchFamily="34" charset="0"/>
                <a:ea typeface="Tahoma" panose="020B0604030504040204" pitchFamily="34" charset="0"/>
                <a:cs typeface="Tahoma" panose="020B0604030504040204" pitchFamily="34" charset="0"/>
              </a:rPr>
              <a:t>USB2 4 pin</a:t>
            </a:r>
            <a:endParaRPr lang="en-US" sz="1000" dirty="0">
              <a:solidFill>
                <a:srgbClr val="FFFFD7"/>
              </a:solidFill>
              <a:latin typeface="Tahoma" panose="020B0604030504040204" pitchFamily="34" charset="0"/>
              <a:ea typeface="Tahoma" panose="020B0604030504040204" pitchFamily="34" charset="0"/>
              <a:cs typeface="Tahoma" panose="020B0604030504040204" pitchFamily="34" charset="0"/>
            </a:endParaRPr>
          </a:p>
        </p:txBody>
      </p:sp>
      <p:sp>
        <p:nvSpPr>
          <p:cNvPr id="33" name="TextBox 32"/>
          <p:cNvSpPr txBox="1"/>
          <p:nvPr/>
        </p:nvSpPr>
        <p:spPr>
          <a:xfrm>
            <a:off x="4953000" y="4267198"/>
            <a:ext cx="807248" cy="246221"/>
          </a:xfrm>
          <a:prstGeom prst="rect">
            <a:avLst/>
          </a:prstGeom>
          <a:noFill/>
        </p:spPr>
        <p:txBody>
          <a:bodyPr wrap="square" rtlCol="0">
            <a:spAutoFit/>
          </a:bodyPr>
          <a:lstStyle/>
          <a:p>
            <a:r>
              <a:rPr lang="en-US" sz="1000" dirty="0" smtClean="0">
                <a:solidFill>
                  <a:srgbClr val="FFFFD7"/>
                </a:solidFill>
                <a:latin typeface="Tahoma" panose="020B0604030504040204" pitchFamily="34" charset="0"/>
                <a:ea typeface="Tahoma" panose="020B0604030504040204" pitchFamily="34" charset="0"/>
                <a:cs typeface="Tahoma" panose="020B0604030504040204" pitchFamily="34" charset="0"/>
              </a:rPr>
              <a:t>USB3 7 pin</a:t>
            </a:r>
            <a:endParaRPr lang="en-US" sz="1000" dirty="0">
              <a:solidFill>
                <a:srgbClr val="FFFFD7"/>
              </a:solidFill>
              <a:latin typeface="Tahoma" panose="020B0604030504040204" pitchFamily="34" charset="0"/>
              <a:ea typeface="Tahoma" panose="020B0604030504040204" pitchFamily="34" charset="0"/>
              <a:cs typeface="Tahoma" panose="020B0604030504040204" pitchFamily="34" charset="0"/>
            </a:endParaRPr>
          </a:p>
        </p:txBody>
      </p:sp>
      <p:sp>
        <p:nvSpPr>
          <p:cNvPr id="34" name="TextBox 33"/>
          <p:cNvSpPr txBox="1"/>
          <p:nvPr/>
        </p:nvSpPr>
        <p:spPr>
          <a:xfrm>
            <a:off x="6391413" y="4188047"/>
            <a:ext cx="2215569" cy="246221"/>
          </a:xfrm>
          <a:prstGeom prst="rect">
            <a:avLst/>
          </a:prstGeom>
          <a:noFill/>
        </p:spPr>
        <p:txBody>
          <a:bodyPr wrap="square" rtlCol="0">
            <a:spAutoFit/>
          </a:bodyPr>
          <a:lstStyle/>
          <a:p>
            <a:r>
              <a:rPr lang="en-US" sz="1000" dirty="0" smtClean="0">
                <a:solidFill>
                  <a:srgbClr val="FFFFD7"/>
                </a:solidFill>
                <a:latin typeface="Tahoma" panose="020B0604030504040204" pitchFamily="34" charset="0"/>
                <a:ea typeface="Tahoma" panose="020B0604030504040204" pitchFamily="34" charset="0"/>
                <a:cs typeface="Tahoma" panose="020B0604030504040204" pitchFamily="34" charset="0"/>
              </a:rPr>
              <a:t>USB3 7 pin – with screw connector</a:t>
            </a:r>
            <a:endParaRPr lang="en-US" sz="1000" dirty="0">
              <a:solidFill>
                <a:srgbClr val="FFFFD7"/>
              </a:solidFill>
              <a:latin typeface="Tahoma" panose="020B0604030504040204" pitchFamily="34" charset="0"/>
              <a:ea typeface="Tahoma" panose="020B0604030504040204" pitchFamily="34" charset="0"/>
              <a:cs typeface="Tahoma" panose="020B0604030504040204" pitchFamily="34" charset="0"/>
            </a:endParaRPr>
          </a:p>
        </p:txBody>
      </p:sp>
      <p:sp>
        <p:nvSpPr>
          <p:cNvPr id="35" name="TextBox 34"/>
          <p:cNvSpPr txBox="1"/>
          <p:nvPr/>
        </p:nvSpPr>
        <p:spPr>
          <a:xfrm>
            <a:off x="6520260" y="5205535"/>
            <a:ext cx="2215569" cy="246221"/>
          </a:xfrm>
          <a:prstGeom prst="rect">
            <a:avLst/>
          </a:prstGeom>
          <a:noFill/>
        </p:spPr>
        <p:txBody>
          <a:bodyPr wrap="square" rtlCol="0">
            <a:spAutoFit/>
          </a:bodyPr>
          <a:lstStyle/>
          <a:p>
            <a:r>
              <a:rPr lang="en-US" sz="1000" dirty="0">
                <a:solidFill>
                  <a:srgbClr val="FFFFD7"/>
                </a:solidFill>
                <a:latin typeface="Tahoma" panose="020B0604030504040204" pitchFamily="34" charset="0"/>
                <a:ea typeface="Tahoma" panose="020B0604030504040204" pitchFamily="34" charset="0"/>
                <a:cs typeface="Tahoma" panose="020B0604030504040204" pitchFamily="34" charset="0"/>
              </a:rPr>
              <a:t>u</a:t>
            </a:r>
            <a:r>
              <a:rPr lang="en-US" sz="1000" dirty="0" smtClean="0">
                <a:solidFill>
                  <a:srgbClr val="FFFFD7"/>
                </a:solidFill>
                <a:latin typeface="Tahoma" panose="020B0604030504040204" pitchFamily="34" charset="0"/>
                <a:ea typeface="Tahoma" panose="020B0604030504040204" pitchFamily="34" charset="0"/>
                <a:cs typeface="Tahoma" panose="020B0604030504040204" pitchFamily="34" charset="0"/>
              </a:rPr>
              <a:t>sually supplied with camera</a:t>
            </a:r>
            <a:endParaRPr lang="en-US" sz="1000" dirty="0">
              <a:solidFill>
                <a:srgbClr val="FFFFD7"/>
              </a:solidFill>
              <a:latin typeface="Tahoma" panose="020B0604030504040204" pitchFamily="34" charset="0"/>
              <a:ea typeface="Tahoma" panose="020B0604030504040204" pitchFamily="34" charset="0"/>
              <a:cs typeface="Tahoma" panose="020B0604030504040204" pitchFamily="34" charset="0"/>
            </a:endParaRPr>
          </a:p>
        </p:txBody>
      </p:sp>
      <p:pic>
        <p:nvPicPr>
          <p:cNvPr id="4109" name="Picture 1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552339" y="4471118"/>
            <a:ext cx="1134461" cy="5580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p:cNvSpPr txBox="1"/>
          <p:nvPr/>
        </p:nvSpPr>
        <p:spPr>
          <a:xfrm>
            <a:off x="4922546" y="3305889"/>
            <a:ext cx="807248" cy="246221"/>
          </a:xfrm>
          <a:prstGeom prst="rect">
            <a:avLst/>
          </a:prstGeom>
          <a:noFill/>
        </p:spPr>
        <p:txBody>
          <a:bodyPr wrap="square" rtlCol="0">
            <a:spAutoFit/>
          </a:bodyPr>
          <a:lstStyle/>
          <a:p>
            <a:r>
              <a:rPr lang="en-US" sz="1000" dirty="0" smtClean="0">
                <a:latin typeface="Tahoma" panose="020B0604030504040204" pitchFamily="34" charset="0"/>
                <a:ea typeface="Tahoma" panose="020B0604030504040204" pitchFamily="34" charset="0"/>
                <a:cs typeface="Tahoma" panose="020B0604030504040204" pitchFamily="34" charset="0"/>
              </a:rPr>
              <a:t>USB2 </a:t>
            </a:r>
            <a:r>
              <a:rPr lang="en-US" sz="1000" dirty="0">
                <a:latin typeface="Tahoma" panose="020B0604030504040204" pitchFamily="34" charset="0"/>
                <a:ea typeface="Tahoma" panose="020B0604030504040204" pitchFamily="34" charset="0"/>
                <a:cs typeface="Tahoma" panose="020B0604030504040204" pitchFamily="34" charset="0"/>
              </a:rPr>
              <a:t>4</a:t>
            </a:r>
            <a:r>
              <a:rPr lang="en-US" sz="1000" dirty="0" smtClean="0">
                <a:latin typeface="Tahoma" panose="020B0604030504040204" pitchFamily="34" charset="0"/>
                <a:ea typeface="Tahoma" panose="020B0604030504040204" pitchFamily="34" charset="0"/>
                <a:cs typeface="Tahoma" panose="020B0604030504040204" pitchFamily="34" charset="0"/>
              </a:rPr>
              <a:t> pin</a:t>
            </a:r>
            <a:endParaRPr lang="en-US" sz="1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948768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3" y="438151"/>
            <a:ext cx="814388" cy="752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6200" y="1171230"/>
            <a:ext cx="838201" cy="381000"/>
          </a:xfrm>
          <a:prstGeom prst="rect">
            <a:avLst/>
          </a:prstGeom>
          <a:noFill/>
        </p:spPr>
        <p:txBody>
          <a:bodyPr wrap="square" rtlCol="0">
            <a:spAutoFit/>
          </a:bodyPr>
          <a:lstStyle/>
          <a:p>
            <a:pPr algn="ctr"/>
            <a:r>
              <a:rPr lang="en-US" dirty="0" smtClean="0">
                <a:solidFill>
                  <a:srgbClr val="FFFFD7"/>
                </a:solidFill>
              </a:rPr>
              <a:t>RJ-45</a:t>
            </a:r>
            <a:endParaRPr lang="en-US" dirty="0">
              <a:solidFill>
                <a:srgbClr val="FFFFD7"/>
              </a:solidFill>
            </a:endParaRPr>
          </a:p>
        </p:txBody>
      </p:sp>
      <p:pic>
        <p:nvPicPr>
          <p:cNvPr id="5" name="Picture 21" descr="C:\Users\mluquett10\AppData\Local\Microsoft\Windows\Temporary Internet Files\Content.IE5\1CO0LRLO\generic_rainbow_by_themanyfaces-d56in91[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349" y="76200"/>
            <a:ext cx="723902" cy="36195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302068" y="228600"/>
            <a:ext cx="7720012" cy="7294305"/>
          </a:xfrm>
          <a:prstGeom prst="rect">
            <a:avLst/>
          </a:prstGeom>
          <a:noFill/>
        </p:spPr>
        <p:txBody>
          <a:bodyPr wrap="square" rtlCol="0">
            <a:spAutoFit/>
          </a:bodyPr>
          <a:lstStyle/>
          <a:p>
            <a:r>
              <a:rPr lang="en-US" dirty="0" smtClean="0">
                <a:solidFill>
                  <a:srgbClr val="FFFFD7"/>
                </a:solidFill>
                <a:latin typeface="Castellar" panose="020A0402060406010301" pitchFamily="18" charset="0"/>
                <a:ea typeface="Tahoma" panose="020B0604030504040204" pitchFamily="34" charset="0"/>
                <a:cs typeface="Tahoma" panose="020B0604030504040204" pitchFamily="34" charset="0"/>
              </a:rPr>
              <a:t>Ethernet  Cables – Patch Cables </a:t>
            </a:r>
            <a:r>
              <a:rPr lang="en-US" dirty="0">
                <a:solidFill>
                  <a:srgbClr val="FFFFD7"/>
                </a:solidFill>
                <a:latin typeface="Castellar" panose="020A0402060406010301" pitchFamily="18" charset="0"/>
                <a:ea typeface="Tahoma" panose="020B0604030504040204" pitchFamily="34" charset="0"/>
                <a:cs typeface="Tahoma" panose="020B0604030504040204" pitchFamily="34" charset="0"/>
              </a:rPr>
              <a:t>– LAN </a:t>
            </a:r>
            <a:r>
              <a:rPr lang="en-US" dirty="0" smtClean="0">
                <a:solidFill>
                  <a:srgbClr val="FFFFD7"/>
                </a:solidFill>
                <a:latin typeface="Castellar" panose="020A0402060406010301" pitchFamily="18" charset="0"/>
                <a:ea typeface="Tahoma" panose="020B0604030504040204" pitchFamily="34" charset="0"/>
                <a:cs typeface="Tahoma" panose="020B0604030504040204" pitchFamily="34" charset="0"/>
              </a:rPr>
              <a:t>Cables</a:t>
            </a:r>
          </a:p>
          <a:p>
            <a:pPr marL="285750" indent="-285750">
              <a:buFontTx/>
              <a:buChar char="-"/>
            </a:pPr>
            <a:r>
              <a:rPr lang="en-US" dirty="0" smtClean="0">
                <a:solidFill>
                  <a:srgbClr val="FFFFD7"/>
                </a:solidFill>
                <a:latin typeface="Tahoma" panose="020B0604030504040204" pitchFamily="34" charset="0"/>
                <a:ea typeface="Tahoma" panose="020B0604030504040204" pitchFamily="34" charset="0"/>
                <a:cs typeface="Tahoma" panose="020B0604030504040204" pitchFamily="34" charset="0"/>
              </a:rPr>
              <a:t>not “crossed cable” </a:t>
            </a:r>
          </a:p>
          <a:p>
            <a:pPr marL="285750" indent="-285750">
              <a:buFontTx/>
              <a:buChar char="-"/>
            </a:pPr>
            <a:r>
              <a:rPr lang="en-US" dirty="0">
                <a:solidFill>
                  <a:srgbClr val="FFFFD7"/>
                </a:solidFill>
                <a:latin typeface="Tahoma" panose="020B0604030504040204" pitchFamily="34" charset="0"/>
                <a:ea typeface="Tahoma" panose="020B0604030504040204" pitchFamily="34" charset="0"/>
                <a:cs typeface="Tahoma" panose="020B0604030504040204" pitchFamily="34" charset="0"/>
              </a:rPr>
              <a:t>a</a:t>
            </a:r>
            <a:r>
              <a:rPr lang="en-US" dirty="0" smtClean="0">
                <a:solidFill>
                  <a:srgbClr val="FFFFD7"/>
                </a:solidFill>
                <a:latin typeface="Tahoma" panose="020B0604030504040204" pitchFamily="34" charset="0"/>
                <a:ea typeface="Tahoma" panose="020B0604030504040204" pitchFamily="34" charset="0"/>
                <a:cs typeface="Tahoma" panose="020B0604030504040204" pitchFamily="34" charset="0"/>
              </a:rPr>
              <a:t>ll have RJ-45 connectors , not part of specification.</a:t>
            </a:r>
          </a:p>
          <a:p>
            <a:endParaRPr lang="en-US" dirty="0" smtClean="0">
              <a:solidFill>
                <a:srgbClr val="FFFFD7"/>
              </a:solidFill>
              <a:latin typeface="Tahoma" panose="020B0604030504040204" pitchFamily="34" charset="0"/>
              <a:ea typeface="Tahoma" panose="020B0604030504040204" pitchFamily="34" charset="0"/>
              <a:cs typeface="Tahoma" panose="020B0604030504040204" pitchFamily="34" charset="0"/>
            </a:endParaRPr>
          </a:p>
          <a:p>
            <a:r>
              <a:rPr lang="en-US" dirty="0" smtClean="0">
                <a:solidFill>
                  <a:srgbClr val="FFFFD7"/>
                </a:solidFill>
                <a:latin typeface="Castellar" panose="020A0402060406010301" pitchFamily="18" charset="0"/>
                <a:ea typeface="Tahoma" panose="020B0604030504040204" pitchFamily="34" charset="0"/>
                <a:cs typeface="Tahoma" panose="020B0604030504040204" pitchFamily="34" charset="0"/>
              </a:rPr>
              <a:t>First choice is:</a:t>
            </a:r>
          </a:p>
          <a:p>
            <a:r>
              <a:rPr lang="en-US" dirty="0" smtClean="0">
                <a:solidFill>
                  <a:srgbClr val="FFFFD7"/>
                </a:solidFill>
                <a:latin typeface="Tahoma" panose="020B0604030504040204" pitchFamily="34" charset="0"/>
                <a:ea typeface="Tahoma" panose="020B0604030504040204" pitchFamily="34" charset="0"/>
                <a:cs typeface="Tahoma" panose="020B0604030504040204" pitchFamily="34" charset="0"/>
              </a:rPr>
              <a:t>Cat 5e   1 Gigabit  to 100 meters             8 ft - $5.99  USD  </a:t>
            </a:r>
          </a:p>
          <a:p>
            <a:endParaRPr lang="en-US" dirty="0" smtClean="0">
              <a:solidFill>
                <a:srgbClr val="FFFFD7"/>
              </a:solidFill>
              <a:latin typeface="Tahoma" panose="020B0604030504040204" pitchFamily="34" charset="0"/>
              <a:ea typeface="Tahoma" panose="020B0604030504040204" pitchFamily="34" charset="0"/>
              <a:cs typeface="Tahoma" panose="020B0604030504040204" pitchFamily="34" charset="0"/>
            </a:endParaRPr>
          </a:p>
          <a:p>
            <a:r>
              <a:rPr lang="en-US" dirty="0" smtClean="0">
                <a:solidFill>
                  <a:srgbClr val="FFFFD7"/>
                </a:solidFill>
                <a:latin typeface="Tahoma" panose="020B0604030504040204" pitchFamily="34" charset="0"/>
                <a:ea typeface="Tahoma" panose="020B0604030504040204" pitchFamily="34" charset="0"/>
                <a:cs typeface="Tahoma" panose="020B0604030504040204" pitchFamily="34" charset="0"/>
              </a:rPr>
              <a:t>Cat 6     3 Gigabit to 100 meters              8 </a:t>
            </a:r>
            <a:r>
              <a:rPr lang="en-US" dirty="0">
                <a:solidFill>
                  <a:srgbClr val="FFFFD7"/>
                </a:solidFill>
                <a:latin typeface="Tahoma" panose="020B0604030504040204" pitchFamily="34" charset="0"/>
                <a:ea typeface="Tahoma" panose="020B0604030504040204" pitchFamily="34" charset="0"/>
                <a:cs typeface="Tahoma" panose="020B0604030504040204" pitchFamily="34" charset="0"/>
              </a:rPr>
              <a:t>ft - </a:t>
            </a:r>
            <a:r>
              <a:rPr lang="en-US" dirty="0" smtClean="0">
                <a:solidFill>
                  <a:srgbClr val="FFFFD7"/>
                </a:solidFill>
                <a:latin typeface="Tahoma" panose="020B0604030504040204" pitchFamily="34" charset="0"/>
                <a:ea typeface="Tahoma" panose="020B0604030504040204" pitchFamily="34" charset="0"/>
                <a:cs typeface="Tahoma" panose="020B0604030504040204" pitchFamily="34" charset="0"/>
              </a:rPr>
              <a:t>$8.99 </a:t>
            </a:r>
          </a:p>
          <a:p>
            <a:r>
              <a:rPr lang="en-US" dirty="0" smtClean="0">
                <a:solidFill>
                  <a:srgbClr val="FFFFD7"/>
                </a:solidFill>
                <a:latin typeface="Tahoma" panose="020B0604030504040204" pitchFamily="34" charset="0"/>
                <a:ea typeface="Tahoma" panose="020B0604030504040204" pitchFamily="34" charset="0"/>
                <a:cs typeface="Tahoma" panose="020B0604030504040204" pitchFamily="34" charset="0"/>
              </a:rPr>
              <a:t>Cat </a:t>
            </a:r>
            <a:r>
              <a:rPr lang="en-US" dirty="0">
                <a:solidFill>
                  <a:srgbClr val="FFFFD7"/>
                </a:solidFill>
                <a:latin typeface="Tahoma" panose="020B0604030504040204" pitchFamily="34" charset="0"/>
                <a:ea typeface="Tahoma" panose="020B0604030504040204" pitchFamily="34" charset="0"/>
                <a:cs typeface="Tahoma" panose="020B0604030504040204" pitchFamily="34" charset="0"/>
              </a:rPr>
              <a:t>6     </a:t>
            </a:r>
            <a:r>
              <a:rPr lang="en-US" dirty="0" smtClean="0">
                <a:solidFill>
                  <a:srgbClr val="FFFFD7"/>
                </a:solidFill>
                <a:latin typeface="Tahoma" panose="020B0604030504040204" pitchFamily="34" charset="0"/>
                <a:ea typeface="Tahoma" panose="020B0604030504040204" pitchFamily="34" charset="0"/>
                <a:cs typeface="Tahoma" panose="020B0604030504040204" pitchFamily="34" charset="0"/>
              </a:rPr>
              <a:t>10 </a:t>
            </a:r>
            <a:r>
              <a:rPr lang="en-US" dirty="0">
                <a:solidFill>
                  <a:srgbClr val="FFFFD7"/>
                </a:solidFill>
                <a:latin typeface="Tahoma" panose="020B0604030504040204" pitchFamily="34" charset="0"/>
                <a:ea typeface="Tahoma" panose="020B0604030504040204" pitchFamily="34" charset="0"/>
                <a:cs typeface="Tahoma" panose="020B0604030504040204" pitchFamily="34" charset="0"/>
              </a:rPr>
              <a:t>Gigabit to 55 meters</a:t>
            </a:r>
          </a:p>
          <a:p>
            <a:endParaRPr lang="en-US" dirty="0" smtClean="0">
              <a:solidFill>
                <a:srgbClr val="FFFFD7"/>
              </a:solidFill>
              <a:latin typeface="Tahoma" panose="020B0604030504040204" pitchFamily="34" charset="0"/>
              <a:ea typeface="Tahoma" panose="020B0604030504040204" pitchFamily="34" charset="0"/>
              <a:cs typeface="Tahoma" panose="020B0604030504040204" pitchFamily="34" charset="0"/>
            </a:endParaRPr>
          </a:p>
          <a:p>
            <a:r>
              <a:rPr lang="en-US" dirty="0" smtClean="0">
                <a:solidFill>
                  <a:srgbClr val="FFFFD7"/>
                </a:solidFill>
                <a:latin typeface="Tahoma" panose="020B0604030504040204" pitchFamily="34" charset="0"/>
                <a:ea typeface="Tahoma" panose="020B0604030504040204" pitchFamily="34" charset="0"/>
                <a:cs typeface="Tahoma" panose="020B0604030504040204" pitchFamily="34" charset="0"/>
              </a:rPr>
              <a:t>Cat 6a   10 </a:t>
            </a:r>
            <a:r>
              <a:rPr lang="en-US" dirty="0">
                <a:solidFill>
                  <a:srgbClr val="FFFFD7"/>
                </a:solidFill>
                <a:latin typeface="Tahoma" panose="020B0604030504040204" pitchFamily="34" charset="0"/>
                <a:ea typeface="Tahoma" panose="020B0604030504040204" pitchFamily="34" charset="0"/>
                <a:cs typeface="Tahoma" panose="020B0604030504040204" pitchFamily="34" charset="0"/>
              </a:rPr>
              <a:t>Gigabit to </a:t>
            </a:r>
            <a:r>
              <a:rPr lang="en-US" dirty="0" smtClean="0">
                <a:solidFill>
                  <a:srgbClr val="FFFFD7"/>
                </a:solidFill>
                <a:latin typeface="Tahoma" panose="020B0604030504040204" pitchFamily="34" charset="0"/>
                <a:ea typeface="Tahoma" panose="020B0604030504040204" pitchFamily="34" charset="0"/>
                <a:cs typeface="Tahoma" panose="020B0604030504040204" pitchFamily="34" charset="0"/>
              </a:rPr>
              <a:t>100 meters            8 ft - $15.99</a:t>
            </a:r>
          </a:p>
          <a:p>
            <a:endParaRPr lang="en-US" dirty="0">
              <a:solidFill>
                <a:srgbClr val="FFFFD7"/>
              </a:solidFill>
              <a:latin typeface="Tahoma" panose="020B0604030504040204" pitchFamily="34" charset="0"/>
              <a:ea typeface="Tahoma" panose="020B0604030504040204" pitchFamily="34" charset="0"/>
              <a:cs typeface="Tahoma" panose="020B0604030504040204" pitchFamily="34" charset="0"/>
            </a:endParaRPr>
          </a:p>
          <a:p>
            <a:r>
              <a:rPr lang="en-US" dirty="0" smtClean="0">
                <a:solidFill>
                  <a:srgbClr val="FFFFD7"/>
                </a:solidFill>
                <a:latin typeface="Castellar" panose="020A0402060406010301" pitchFamily="18" charset="0"/>
                <a:ea typeface="Tahoma" panose="020B0604030504040204" pitchFamily="34" charset="0"/>
                <a:cs typeface="Tahoma" panose="020B0604030504040204" pitchFamily="34" charset="0"/>
              </a:rPr>
              <a:t>Cable options </a:t>
            </a:r>
            <a:r>
              <a:rPr lang="en-US" dirty="0" smtClean="0">
                <a:solidFill>
                  <a:srgbClr val="FFFFD7"/>
                </a:solidFill>
                <a:latin typeface="Tahoma" panose="020B0604030504040204" pitchFamily="34" charset="0"/>
                <a:ea typeface="Tahoma" panose="020B0604030504040204" pitchFamily="34" charset="0"/>
                <a:cs typeface="Tahoma" panose="020B0604030504040204" pitchFamily="34" charset="0"/>
              </a:rPr>
              <a:t>(Cat 6, 8 foot):</a:t>
            </a:r>
          </a:p>
          <a:p>
            <a:r>
              <a:rPr lang="en-US" dirty="0" smtClean="0">
                <a:solidFill>
                  <a:srgbClr val="FFFFD7"/>
                </a:solidFill>
                <a:latin typeface="Tahoma" panose="020B0604030504040204" pitchFamily="34" charset="0"/>
                <a:ea typeface="Tahoma" panose="020B0604030504040204" pitchFamily="34" charset="0"/>
                <a:cs typeface="Tahoma" panose="020B0604030504040204" pitchFamily="34" charset="0"/>
              </a:rPr>
              <a:t>-   Snagless Patch Cable</a:t>
            </a:r>
            <a:r>
              <a:rPr lang="en-US" dirty="0">
                <a:solidFill>
                  <a:srgbClr val="FFFFD7"/>
                </a:solidFill>
                <a:latin typeface="Tahoma" panose="020B0604030504040204" pitchFamily="34" charset="0"/>
                <a:ea typeface="Tahoma" panose="020B0604030504040204" pitchFamily="34" charset="0"/>
                <a:cs typeface="Tahoma" panose="020B0604030504040204" pitchFamily="34" charset="0"/>
              </a:rPr>
              <a:t>	</a:t>
            </a:r>
            <a:r>
              <a:rPr lang="en-US" dirty="0" smtClean="0">
                <a:solidFill>
                  <a:srgbClr val="FFFFD7"/>
                </a:solidFill>
                <a:latin typeface="Tahoma" panose="020B0604030504040204" pitchFamily="34" charset="0"/>
                <a:ea typeface="Tahoma" panose="020B0604030504040204" pitchFamily="34" charset="0"/>
                <a:cs typeface="Tahoma" panose="020B0604030504040204" pitchFamily="34" charset="0"/>
              </a:rPr>
              <a:t>	$  8.99</a:t>
            </a:r>
          </a:p>
          <a:p>
            <a:pPr marL="285750" indent="-285750">
              <a:buFontTx/>
              <a:buChar char="-"/>
            </a:pPr>
            <a:r>
              <a:rPr lang="en-US" dirty="0" smtClean="0">
                <a:solidFill>
                  <a:srgbClr val="FFFFD7"/>
                </a:solidFill>
                <a:latin typeface="Tahoma" panose="020B0604030504040204" pitchFamily="34" charset="0"/>
                <a:ea typeface="Tahoma" panose="020B0604030504040204" pitchFamily="34" charset="0"/>
                <a:cs typeface="Tahoma" panose="020B0604030504040204" pitchFamily="34" charset="0"/>
              </a:rPr>
              <a:t>Shielded  Patch Cable		$11.99   </a:t>
            </a:r>
            <a:r>
              <a:rPr lang="en-US" sz="900" dirty="0" smtClean="0">
                <a:solidFill>
                  <a:srgbClr val="FFFFD7"/>
                </a:solidFill>
              </a:rPr>
              <a:t>Electromagnetic </a:t>
            </a:r>
            <a:r>
              <a:rPr lang="en-US" sz="900" dirty="0">
                <a:solidFill>
                  <a:srgbClr val="FFFFD7"/>
                </a:solidFill>
              </a:rPr>
              <a:t>and Radio frequency interference (EMI/RFI)</a:t>
            </a:r>
            <a:endParaRPr lang="en-US" sz="900" dirty="0" smtClean="0">
              <a:solidFill>
                <a:srgbClr val="FFFFD7"/>
              </a:solidFill>
              <a:latin typeface="Tahoma" panose="020B0604030504040204" pitchFamily="34" charset="0"/>
              <a:ea typeface="Tahoma" panose="020B0604030504040204" pitchFamily="34" charset="0"/>
              <a:cs typeface="Tahoma" panose="020B0604030504040204" pitchFamily="34" charset="0"/>
            </a:endParaRPr>
          </a:p>
          <a:p>
            <a:pPr marL="285750" indent="-285750">
              <a:buFontTx/>
              <a:buChar char="-"/>
            </a:pPr>
            <a:r>
              <a:rPr lang="en-US" dirty="0" smtClean="0">
                <a:solidFill>
                  <a:srgbClr val="FFFFD7"/>
                </a:solidFill>
                <a:latin typeface="Tahoma" panose="020B0604030504040204" pitchFamily="34" charset="0"/>
                <a:ea typeface="Tahoma" panose="020B0604030504040204" pitchFamily="34" charset="0"/>
                <a:cs typeface="Tahoma" panose="020B0604030504040204" pitchFamily="34" charset="0"/>
              </a:rPr>
              <a:t>Non-booted </a:t>
            </a:r>
            <a:r>
              <a:rPr lang="en-US" dirty="0">
                <a:solidFill>
                  <a:srgbClr val="FFFFD7"/>
                </a:solidFill>
                <a:latin typeface="Tahoma" panose="020B0604030504040204" pitchFamily="34" charset="0"/>
                <a:ea typeface="Tahoma" panose="020B0604030504040204" pitchFamily="34" charset="0"/>
                <a:cs typeface="Tahoma" panose="020B0604030504040204" pitchFamily="34" charset="0"/>
              </a:rPr>
              <a:t>Patch </a:t>
            </a:r>
            <a:r>
              <a:rPr lang="en-US" dirty="0" smtClean="0">
                <a:solidFill>
                  <a:srgbClr val="FFFFD7"/>
                </a:solidFill>
                <a:latin typeface="Tahoma" panose="020B0604030504040204" pitchFamily="34" charset="0"/>
                <a:ea typeface="Tahoma" panose="020B0604030504040204" pitchFamily="34" charset="0"/>
                <a:cs typeface="Tahoma" panose="020B0604030504040204" pitchFamily="34" charset="0"/>
              </a:rPr>
              <a:t>Cable		$  8.99</a:t>
            </a:r>
            <a:endParaRPr lang="en-US" dirty="0">
              <a:solidFill>
                <a:srgbClr val="FFFFD7"/>
              </a:solidFill>
              <a:latin typeface="Tahoma" panose="020B0604030504040204" pitchFamily="34" charset="0"/>
              <a:ea typeface="Tahoma" panose="020B0604030504040204" pitchFamily="34" charset="0"/>
              <a:cs typeface="Tahoma" panose="020B0604030504040204" pitchFamily="34" charset="0"/>
            </a:endParaRPr>
          </a:p>
          <a:p>
            <a:pPr marL="285750" indent="-285750">
              <a:buFontTx/>
              <a:buChar char="-"/>
            </a:pPr>
            <a:r>
              <a:rPr lang="en-US" dirty="0" smtClean="0">
                <a:solidFill>
                  <a:srgbClr val="FFFFD7"/>
                </a:solidFill>
                <a:latin typeface="Tahoma" panose="020B0604030504040204" pitchFamily="34" charset="0"/>
                <a:ea typeface="Tahoma" panose="020B0604030504040204" pitchFamily="34" charset="0"/>
                <a:cs typeface="Tahoma" panose="020B0604030504040204" pitchFamily="34" charset="0"/>
              </a:rPr>
              <a:t>Slim </a:t>
            </a:r>
            <a:r>
              <a:rPr lang="en-US" dirty="0">
                <a:solidFill>
                  <a:srgbClr val="FFFFD7"/>
                </a:solidFill>
                <a:latin typeface="Tahoma" panose="020B0604030504040204" pitchFamily="34" charset="0"/>
                <a:ea typeface="Tahoma" panose="020B0604030504040204" pitchFamily="34" charset="0"/>
                <a:cs typeface="Tahoma" panose="020B0604030504040204" pitchFamily="34" charset="0"/>
              </a:rPr>
              <a:t>Patch </a:t>
            </a:r>
            <a:r>
              <a:rPr lang="en-US" dirty="0" smtClean="0">
                <a:solidFill>
                  <a:srgbClr val="FFFFD7"/>
                </a:solidFill>
                <a:latin typeface="Tahoma" panose="020B0604030504040204" pitchFamily="34" charset="0"/>
                <a:ea typeface="Tahoma" panose="020B0604030504040204" pitchFamily="34" charset="0"/>
                <a:cs typeface="Tahoma" panose="020B0604030504040204" pitchFamily="34" charset="0"/>
              </a:rPr>
              <a:t>Cable                  	$10.99</a:t>
            </a:r>
            <a:endParaRPr lang="en-US" dirty="0">
              <a:solidFill>
                <a:srgbClr val="FFFFD7"/>
              </a:solidFill>
              <a:latin typeface="Tahoma" panose="020B0604030504040204" pitchFamily="34" charset="0"/>
              <a:ea typeface="Tahoma" panose="020B0604030504040204" pitchFamily="34" charset="0"/>
              <a:cs typeface="Tahoma" panose="020B0604030504040204" pitchFamily="34" charset="0"/>
            </a:endParaRPr>
          </a:p>
          <a:p>
            <a:pPr marL="285750" indent="-285750">
              <a:buFontTx/>
              <a:buChar char="-"/>
            </a:pPr>
            <a:r>
              <a:rPr lang="en-US" dirty="0" smtClean="0">
                <a:solidFill>
                  <a:srgbClr val="FFFFD7"/>
                </a:solidFill>
                <a:latin typeface="Tahoma" panose="020B0604030504040204" pitchFamily="34" charset="0"/>
                <a:ea typeface="Tahoma" panose="020B0604030504040204" pitchFamily="34" charset="0"/>
                <a:cs typeface="Tahoma" panose="020B0604030504040204" pitchFamily="34" charset="0"/>
              </a:rPr>
              <a:t>Plenum </a:t>
            </a:r>
            <a:r>
              <a:rPr lang="en-US" dirty="0">
                <a:solidFill>
                  <a:srgbClr val="FFFFD7"/>
                </a:solidFill>
                <a:latin typeface="Tahoma" panose="020B0604030504040204" pitchFamily="34" charset="0"/>
                <a:ea typeface="Tahoma" panose="020B0604030504040204" pitchFamily="34" charset="0"/>
                <a:cs typeface="Tahoma" panose="020B0604030504040204" pitchFamily="34" charset="0"/>
              </a:rPr>
              <a:t>Patch </a:t>
            </a:r>
            <a:r>
              <a:rPr lang="en-US" dirty="0" smtClean="0">
                <a:solidFill>
                  <a:srgbClr val="FFFFD7"/>
                </a:solidFill>
                <a:latin typeface="Tahoma" panose="020B0604030504040204" pitchFamily="34" charset="0"/>
                <a:ea typeface="Tahoma" panose="020B0604030504040204" pitchFamily="34" charset="0"/>
                <a:cs typeface="Tahoma" panose="020B0604030504040204" pitchFamily="34" charset="0"/>
              </a:rPr>
              <a:t>Cable            	$35.99 (7 ft) </a:t>
            </a:r>
            <a:r>
              <a:rPr lang="en-US" sz="1000" dirty="0" smtClean="0">
                <a:solidFill>
                  <a:srgbClr val="FFFFD7"/>
                </a:solidFill>
                <a:latin typeface="Tahoma" panose="020B0604030504040204" pitchFamily="34" charset="0"/>
                <a:ea typeface="Tahoma" panose="020B0604030504040204" pitchFamily="34" charset="0"/>
                <a:cs typeface="Tahoma" panose="020B0604030504040204" pitchFamily="34" charset="0"/>
              </a:rPr>
              <a:t>in air ducts, low smoke, low flame</a:t>
            </a:r>
          </a:p>
          <a:p>
            <a:pPr marL="285750" indent="-285750">
              <a:buFontTx/>
              <a:buChar char="-"/>
            </a:pPr>
            <a:r>
              <a:rPr lang="en-US" dirty="0" smtClean="0">
                <a:solidFill>
                  <a:srgbClr val="FFFFD7"/>
                </a:solidFill>
                <a:latin typeface="Tahoma" panose="020B0604030504040204" pitchFamily="34" charset="0"/>
                <a:ea typeface="Tahoma" panose="020B0604030504040204" pitchFamily="34" charset="0"/>
                <a:cs typeface="Tahoma" panose="020B0604030504040204" pitchFamily="34" charset="0"/>
              </a:rPr>
              <a:t>TAA Snagless Patch Cable</a:t>
            </a:r>
            <a:r>
              <a:rPr lang="en-US" dirty="0">
                <a:solidFill>
                  <a:srgbClr val="FFFFD7"/>
                </a:solidFill>
                <a:latin typeface="Tahoma" panose="020B0604030504040204" pitchFamily="34" charset="0"/>
                <a:ea typeface="Tahoma" panose="020B0604030504040204" pitchFamily="34" charset="0"/>
                <a:cs typeface="Tahoma" panose="020B0604030504040204" pitchFamily="34" charset="0"/>
              </a:rPr>
              <a:t>	</a:t>
            </a:r>
            <a:r>
              <a:rPr lang="en-US" dirty="0" smtClean="0">
                <a:solidFill>
                  <a:srgbClr val="FFFFD7"/>
                </a:solidFill>
                <a:latin typeface="Tahoma" panose="020B0604030504040204" pitchFamily="34" charset="0"/>
                <a:ea typeface="Tahoma" panose="020B0604030504040204" pitchFamily="34" charset="0"/>
                <a:cs typeface="Tahoma" panose="020B0604030504040204" pitchFamily="34" charset="0"/>
              </a:rPr>
              <a:t>$10.99, 13.99 (7, 10 ft) </a:t>
            </a:r>
            <a:r>
              <a:rPr lang="en-US" sz="1000" dirty="0" smtClean="0">
                <a:solidFill>
                  <a:srgbClr val="FFFFD7"/>
                </a:solidFill>
                <a:latin typeface="Tahoma" panose="020B0604030504040204" pitchFamily="34" charset="0"/>
                <a:ea typeface="Tahoma" panose="020B0604030504040204" pitchFamily="34" charset="0"/>
                <a:cs typeface="Tahoma" panose="020B0604030504040204" pitchFamily="34" charset="0"/>
              </a:rPr>
              <a:t>TAA gov standard</a:t>
            </a:r>
            <a:endParaRPr lang="en-US" dirty="0" smtClean="0">
              <a:solidFill>
                <a:srgbClr val="FFFFD7"/>
              </a:solidFill>
              <a:latin typeface="Tahoma" panose="020B0604030504040204" pitchFamily="34" charset="0"/>
              <a:ea typeface="Tahoma" panose="020B0604030504040204" pitchFamily="34" charset="0"/>
              <a:cs typeface="Tahoma" panose="020B0604030504040204" pitchFamily="34" charset="0"/>
            </a:endParaRPr>
          </a:p>
          <a:p>
            <a:pPr marL="285750" indent="-285750">
              <a:buFontTx/>
              <a:buChar char="-"/>
            </a:pPr>
            <a:r>
              <a:rPr lang="en-US" dirty="0" smtClean="0">
                <a:solidFill>
                  <a:srgbClr val="FFFFD7"/>
                </a:solidFill>
                <a:latin typeface="Tahoma" panose="020B0604030504040204" pitchFamily="34" charset="0"/>
                <a:ea typeface="Tahoma" panose="020B0604030504040204" pitchFamily="34" charset="0"/>
                <a:cs typeface="Tahoma" panose="020B0604030504040204" pitchFamily="34" charset="0"/>
              </a:rPr>
              <a:t>Crossover Patch Cables 		- do not use - </a:t>
            </a:r>
          </a:p>
          <a:p>
            <a:pPr marL="285750" indent="-285750">
              <a:buFontTx/>
              <a:buChar char="-"/>
            </a:pPr>
            <a:endParaRPr lang="en-US" dirty="0" smtClean="0">
              <a:solidFill>
                <a:srgbClr val="FFFFD7"/>
              </a:solidFill>
            </a:endParaRPr>
          </a:p>
          <a:p>
            <a:r>
              <a:rPr lang="en-US" dirty="0" smtClean="0">
                <a:solidFill>
                  <a:srgbClr val="FFFFD7"/>
                </a:solidFill>
                <a:latin typeface="Castellar" panose="020A0402060406010301" pitchFamily="18" charset="0"/>
              </a:rPr>
              <a:t>10 colors</a:t>
            </a:r>
          </a:p>
          <a:p>
            <a:endParaRPr lang="en-US" dirty="0">
              <a:solidFill>
                <a:srgbClr val="FFFFD7"/>
              </a:solidFill>
            </a:endParaRPr>
          </a:p>
          <a:p>
            <a:endParaRPr lang="en-US" dirty="0">
              <a:solidFill>
                <a:srgbClr val="FFFFD7"/>
              </a:solidFill>
            </a:endParaRPr>
          </a:p>
          <a:p>
            <a:endParaRPr lang="en-US" dirty="0">
              <a:solidFill>
                <a:srgbClr val="FFFFD7"/>
              </a:solidFill>
            </a:endParaRPr>
          </a:p>
        </p:txBody>
      </p:sp>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94498" y="1361730"/>
            <a:ext cx="455258" cy="2289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6185172" y="1258371"/>
            <a:ext cx="2806428" cy="369332"/>
          </a:xfrm>
          <a:prstGeom prst="rect">
            <a:avLst/>
          </a:prstGeom>
          <a:noFill/>
        </p:spPr>
        <p:txBody>
          <a:bodyPr wrap="square" rtlCol="0">
            <a:spAutoFit/>
          </a:bodyPr>
          <a:lstStyle/>
          <a:p>
            <a:r>
              <a:rPr lang="en-US" dirty="0" smtClean="0">
                <a:solidFill>
                  <a:srgbClr val="FFFFD7"/>
                </a:solidFill>
              </a:rPr>
              <a:t>C2G.com , cablestogo.com</a:t>
            </a:r>
            <a:endParaRPr lang="en-US" dirty="0">
              <a:solidFill>
                <a:srgbClr val="FFFFD7"/>
              </a:solidFill>
            </a:endParaRPr>
          </a:p>
        </p:txBody>
      </p:sp>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9047" y="6019800"/>
            <a:ext cx="5559153" cy="29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03599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98766"/>
            <a:ext cx="8636355" cy="3719513"/>
          </a:xfrm>
          <a:prstGeom prst="rect">
            <a:avLst/>
          </a:prstGeom>
          <a:pattFill prst="pct5">
            <a:fgClr>
              <a:schemeClr val="tx1"/>
            </a:fgClr>
            <a:bgClr>
              <a:schemeClr val="bg1"/>
            </a:bgClr>
          </a:pattFill>
          <a:ln>
            <a:noFill/>
          </a:ln>
        </p:spPr>
      </p:pic>
      <p:sp>
        <p:nvSpPr>
          <p:cNvPr id="2" name="TextBox 1"/>
          <p:cNvSpPr txBox="1"/>
          <p:nvPr/>
        </p:nvSpPr>
        <p:spPr>
          <a:xfrm>
            <a:off x="32326" y="3881149"/>
            <a:ext cx="9035473" cy="381000"/>
          </a:xfrm>
          <a:prstGeom prst="rect">
            <a:avLst/>
          </a:prstGeom>
          <a:noFill/>
        </p:spPr>
        <p:txBody>
          <a:bodyPr wrap="square" rtlCol="0">
            <a:spAutoFit/>
          </a:bodyPr>
          <a:lstStyle/>
          <a:p>
            <a:r>
              <a:rPr lang="en-US" dirty="0" smtClean="0">
                <a:solidFill>
                  <a:srgbClr val="FFFFCC"/>
                </a:solidFill>
                <a:latin typeface="Tahoma" panose="020B0604030504040204" pitchFamily="34" charset="0"/>
                <a:ea typeface="Tahoma" panose="020B0604030504040204" pitchFamily="34" charset="0"/>
                <a:cs typeface="Tahoma" panose="020B0604030504040204" pitchFamily="34" charset="0"/>
              </a:rPr>
              <a:t>                            1                2                 3                                  4</a:t>
            </a:r>
            <a:endParaRPr lang="en-US" dirty="0">
              <a:solidFill>
                <a:srgbClr val="FFFFCC"/>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Box 3"/>
          <p:cNvSpPr txBox="1"/>
          <p:nvPr/>
        </p:nvSpPr>
        <p:spPr>
          <a:xfrm>
            <a:off x="90054" y="4326659"/>
            <a:ext cx="9035473" cy="2308324"/>
          </a:xfrm>
          <a:prstGeom prst="rect">
            <a:avLst/>
          </a:prstGeom>
          <a:noFill/>
        </p:spPr>
        <p:txBody>
          <a:bodyPr wrap="square" rtlCol="0">
            <a:spAutoFit/>
          </a:bodyPr>
          <a:lstStyle/>
          <a:p>
            <a:r>
              <a:rPr lang="en-US" sz="1600" dirty="0" smtClean="0">
                <a:solidFill>
                  <a:srgbClr val="FFFFD7"/>
                </a:solidFill>
                <a:latin typeface="Tahoma" panose="020B0604030504040204" pitchFamily="34" charset="0"/>
                <a:ea typeface="Tahoma" panose="020B0604030504040204" pitchFamily="34" charset="0"/>
                <a:cs typeface="Tahoma" panose="020B0604030504040204" pitchFamily="34" charset="0"/>
              </a:rPr>
              <a:t>1. Basler,  acA1920-40uc                   2.3 MP (1920x1200)     5.86 µ pixel    41 fps  global shutter </a:t>
            </a:r>
          </a:p>
          <a:p>
            <a:pPr marL="342900" indent="-342900">
              <a:buAutoNum type="arabicPeriod"/>
            </a:pPr>
            <a:endParaRPr lang="en-US" sz="1600" dirty="0" smtClean="0">
              <a:solidFill>
                <a:srgbClr val="FFFFD7"/>
              </a:solidFill>
              <a:latin typeface="Tahoma" panose="020B0604030504040204" pitchFamily="34" charset="0"/>
              <a:ea typeface="Tahoma" panose="020B0604030504040204" pitchFamily="34" charset="0"/>
              <a:cs typeface="Tahoma" panose="020B0604030504040204" pitchFamily="34" charset="0"/>
            </a:endParaRPr>
          </a:p>
          <a:p>
            <a:r>
              <a:rPr lang="en-US" sz="1600" dirty="0" smtClean="0">
                <a:solidFill>
                  <a:srgbClr val="FFFFD7"/>
                </a:solidFill>
                <a:latin typeface="Tahoma" panose="020B0604030504040204" pitchFamily="34" charset="0"/>
                <a:ea typeface="Tahoma" panose="020B0604030504040204" pitchFamily="34" charset="0"/>
                <a:cs typeface="Tahoma" panose="020B0604030504040204" pitchFamily="34" charset="0"/>
              </a:rPr>
              <a:t>2. Imaging Source, </a:t>
            </a:r>
            <a:r>
              <a:rPr lang="en-US" sz="1600" dirty="0">
                <a:solidFill>
                  <a:srgbClr val="FFFFD7"/>
                </a:solidFill>
                <a:latin typeface="Tahoma" panose="020B0604030504040204" pitchFamily="34" charset="0"/>
                <a:ea typeface="Tahoma" panose="020B0604030504040204" pitchFamily="34" charset="0"/>
                <a:cs typeface="Tahoma" panose="020B0604030504040204" pitchFamily="34" charset="0"/>
              </a:rPr>
              <a:t>DFK 33GP5000e </a:t>
            </a:r>
            <a:r>
              <a:rPr lang="en-US" sz="1600" dirty="0" smtClean="0">
                <a:solidFill>
                  <a:srgbClr val="FFFFD7"/>
                </a:solidFill>
                <a:latin typeface="Tahoma" panose="020B0604030504040204" pitchFamily="34" charset="0"/>
                <a:ea typeface="Tahoma" panose="020B0604030504040204" pitchFamily="34" charset="0"/>
                <a:cs typeface="Tahoma" panose="020B0604030504040204" pitchFamily="34" charset="0"/>
              </a:rPr>
              <a:t>  5.3 </a:t>
            </a:r>
            <a:r>
              <a:rPr lang="en-US" sz="1600" dirty="0">
                <a:solidFill>
                  <a:srgbClr val="FFFFD7"/>
                </a:solidFill>
                <a:latin typeface="Tahoma" panose="020B0604030504040204" pitchFamily="34" charset="0"/>
                <a:ea typeface="Tahoma" panose="020B0604030504040204" pitchFamily="34" charset="0"/>
                <a:cs typeface="Tahoma" panose="020B0604030504040204" pitchFamily="34" charset="0"/>
              </a:rPr>
              <a:t>MP </a:t>
            </a:r>
            <a:r>
              <a:rPr lang="en-US" sz="1600" dirty="0" smtClean="0">
                <a:solidFill>
                  <a:srgbClr val="FFFFD7"/>
                </a:solidFill>
                <a:latin typeface="Tahoma" panose="020B0604030504040204" pitchFamily="34" charset="0"/>
                <a:ea typeface="Tahoma" panose="020B0604030504040204" pitchFamily="34" charset="0"/>
                <a:cs typeface="Tahoma" panose="020B0604030504040204" pitchFamily="34" charset="0"/>
              </a:rPr>
              <a:t>(2592x2048)     4.8 </a:t>
            </a:r>
            <a:r>
              <a:rPr lang="en-US" sz="1600" dirty="0">
                <a:solidFill>
                  <a:srgbClr val="FFFFD7"/>
                </a:solidFill>
                <a:latin typeface="Tahoma" panose="020B0604030504040204" pitchFamily="34" charset="0"/>
                <a:ea typeface="Tahoma" panose="020B0604030504040204" pitchFamily="34" charset="0"/>
                <a:cs typeface="Tahoma" panose="020B0604030504040204" pitchFamily="34" charset="0"/>
              </a:rPr>
              <a:t>µ pixel   </a:t>
            </a:r>
            <a:r>
              <a:rPr lang="en-US" sz="1600" dirty="0" smtClean="0">
                <a:solidFill>
                  <a:srgbClr val="FFFFD7"/>
                </a:solidFill>
                <a:latin typeface="Tahoma" panose="020B0604030504040204" pitchFamily="34" charset="0"/>
                <a:ea typeface="Tahoma" panose="020B0604030504040204" pitchFamily="34" charset="0"/>
                <a:cs typeface="Tahoma" panose="020B0604030504040204" pitchFamily="34" charset="0"/>
              </a:rPr>
              <a:t>   22 </a:t>
            </a:r>
            <a:r>
              <a:rPr lang="en-US" sz="1600" dirty="0">
                <a:solidFill>
                  <a:srgbClr val="FFFFD7"/>
                </a:solidFill>
                <a:latin typeface="Tahoma" panose="020B0604030504040204" pitchFamily="34" charset="0"/>
                <a:ea typeface="Tahoma" panose="020B0604030504040204" pitchFamily="34" charset="0"/>
                <a:cs typeface="Tahoma" panose="020B0604030504040204" pitchFamily="34" charset="0"/>
              </a:rPr>
              <a:t>fps  global </a:t>
            </a:r>
            <a:r>
              <a:rPr lang="en-US" sz="1600" dirty="0" smtClean="0">
                <a:solidFill>
                  <a:srgbClr val="FFFFD7"/>
                </a:solidFill>
                <a:latin typeface="Tahoma" panose="020B0604030504040204" pitchFamily="34" charset="0"/>
                <a:ea typeface="Tahoma" panose="020B0604030504040204" pitchFamily="34" charset="0"/>
                <a:cs typeface="Tahoma" panose="020B0604030504040204" pitchFamily="34" charset="0"/>
              </a:rPr>
              <a:t>shutter</a:t>
            </a:r>
          </a:p>
          <a:p>
            <a:r>
              <a:rPr lang="en-US" sz="1600" dirty="0" smtClean="0">
                <a:solidFill>
                  <a:srgbClr val="FFFFD7"/>
                </a:solidFill>
                <a:latin typeface="Tahoma" panose="020B0604030504040204" pitchFamily="34" charset="0"/>
                <a:ea typeface="Tahoma" panose="020B0604030504040204" pitchFamily="34" charset="0"/>
                <a:cs typeface="Tahoma" panose="020B0604030504040204" pitchFamily="34" charset="0"/>
              </a:rPr>
              <a:t> </a:t>
            </a:r>
          </a:p>
          <a:p>
            <a:r>
              <a:rPr lang="en-US" sz="1600" dirty="0" smtClean="0">
                <a:solidFill>
                  <a:srgbClr val="FFFFD7"/>
                </a:solidFill>
                <a:latin typeface="Tahoma" panose="020B0604030504040204" pitchFamily="34" charset="0"/>
                <a:ea typeface="Tahoma" panose="020B0604030504040204" pitchFamily="34" charset="0"/>
                <a:cs typeface="Tahoma" panose="020B0604030504040204" pitchFamily="34" charset="0"/>
              </a:rPr>
              <a:t>3. Dalsa, Genie </a:t>
            </a:r>
            <a:r>
              <a:rPr lang="en-US" sz="1600" dirty="0">
                <a:solidFill>
                  <a:srgbClr val="FFFFD7"/>
                </a:solidFill>
                <a:latin typeface="Tahoma" panose="020B0604030504040204" pitchFamily="34" charset="0"/>
                <a:ea typeface="Tahoma" panose="020B0604030504040204" pitchFamily="34" charset="0"/>
                <a:cs typeface="Tahoma" panose="020B0604030504040204" pitchFamily="34" charset="0"/>
              </a:rPr>
              <a:t>TS-C4096  </a:t>
            </a:r>
            <a:r>
              <a:rPr lang="en-US" sz="1600" dirty="0" smtClean="0">
                <a:solidFill>
                  <a:srgbClr val="FFFFD7"/>
                </a:solidFill>
                <a:latin typeface="Tahoma" panose="020B0604030504040204" pitchFamily="34" charset="0"/>
                <a:ea typeface="Tahoma" panose="020B0604030504040204" pitchFamily="34" charset="0"/>
                <a:cs typeface="Tahoma" panose="020B0604030504040204" pitchFamily="34" charset="0"/>
              </a:rPr>
              <a:t>               12.6 MP (4096x3072)     6.0 </a:t>
            </a:r>
            <a:r>
              <a:rPr lang="en-US" sz="1600" dirty="0">
                <a:solidFill>
                  <a:srgbClr val="FFFFD7"/>
                </a:solidFill>
                <a:latin typeface="Tahoma" panose="020B0604030504040204" pitchFamily="34" charset="0"/>
                <a:ea typeface="Tahoma" panose="020B0604030504040204" pitchFamily="34" charset="0"/>
                <a:cs typeface="Tahoma" panose="020B0604030504040204" pitchFamily="34" charset="0"/>
              </a:rPr>
              <a:t>µ pixel   </a:t>
            </a:r>
            <a:r>
              <a:rPr lang="en-US" sz="1600" dirty="0" smtClean="0">
                <a:solidFill>
                  <a:srgbClr val="FFFFD7"/>
                </a:solidFill>
                <a:latin typeface="Tahoma" panose="020B0604030504040204" pitchFamily="34" charset="0"/>
                <a:ea typeface="Tahoma" panose="020B0604030504040204" pitchFamily="34" charset="0"/>
                <a:cs typeface="Tahoma" panose="020B0604030504040204" pitchFamily="34" charset="0"/>
              </a:rPr>
              <a:t>  12 </a:t>
            </a:r>
            <a:r>
              <a:rPr lang="en-US" sz="1600" dirty="0">
                <a:solidFill>
                  <a:srgbClr val="FFFFD7"/>
                </a:solidFill>
                <a:latin typeface="Tahoma" panose="020B0604030504040204" pitchFamily="34" charset="0"/>
                <a:ea typeface="Tahoma" panose="020B0604030504040204" pitchFamily="34" charset="0"/>
                <a:cs typeface="Tahoma" panose="020B0604030504040204" pitchFamily="34" charset="0"/>
              </a:rPr>
              <a:t>fps  global </a:t>
            </a:r>
            <a:r>
              <a:rPr lang="en-US" sz="1600" dirty="0" smtClean="0">
                <a:solidFill>
                  <a:srgbClr val="FFFFD7"/>
                </a:solidFill>
                <a:latin typeface="Tahoma" panose="020B0604030504040204" pitchFamily="34" charset="0"/>
                <a:ea typeface="Tahoma" panose="020B0604030504040204" pitchFamily="34" charset="0"/>
                <a:cs typeface="Tahoma" panose="020B0604030504040204" pitchFamily="34" charset="0"/>
              </a:rPr>
              <a:t>shutter</a:t>
            </a:r>
          </a:p>
          <a:p>
            <a:endParaRPr lang="en-US" sz="1600" dirty="0" smtClean="0">
              <a:solidFill>
                <a:srgbClr val="FFFFD7"/>
              </a:solidFill>
              <a:latin typeface="Tahoma" panose="020B0604030504040204" pitchFamily="34" charset="0"/>
              <a:ea typeface="Tahoma" panose="020B0604030504040204" pitchFamily="34" charset="0"/>
              <a:cs typeface="Tahoma" panose="020B0604030504040204" pitchFamily="34" charset="0"/>
            </a:endParaRPr>
          </a:p>
          <a:p>
            <a:r>
              <a:rPr lang="en-US" sz="1600" dirty="0" smtClean="0">
                <a:solidFill>
                  <a:srgbClr val="FFFFD7"/>
                </a:solidFill>
                <a:latin typeface="Tahoma" panose="020B0604030504040204" pitchFamily="34" charset="0"/>
                <a:ea typeface="Tahoma" panose="020B0604030504040204" pitchFamily="34" charset="0"/>
                <a:cs typeface="Tahoma" panose="020B0604030504040204" pitchFamily="34" charset="0"/>
              </a:rPr>
              <a:t>4. Olympus DP72                             1.36 </a:t>
            </a:r>
            <a:r>
              <a:rPr lang="en-US" sz="1600" dirty="0">
                <a:solidFill>
                  <a:srgbClr val="FFFFD7"/>
                </a:solidFill>
                <a:latin typeface="Tahoma" panose="020B0604030504040204" pitchFamily="34" charset="0"/>
                <a:ea typeface="Tahoma" panose="020B0604030504040204" pitchFamily="34" charset="0"/>
                <a:cs typeface="Tahoma" panose="020B0604030504040204" pitchFamily="34" charset="0"/>
              </a:rPr>
              <a:t>MP (</a:t>
            </a:r>
            <a:r>
              <a:rPr lang="en-US" sz="1600" dirty="0" smtClean="0">
                <a:solidFill>
                  <a:srgbClr val="FFFFD7"/>
                </a:solidFill>
                <a:latin typeface="Tahoma" panose="020B0604030504040204" pitchFamily="34" charset="0"/>
                <a:ea typeface="Tahoma" panose="020B0604030504040204" pitchFamily="34" charset="0"/>
                <a:cs typeface="Tahoma" panose="020B0604030504040204" pitchFamily="34" charset="0"/>
              </a:rPr>
              <a:t>1360x1024)     6.45 </a:t>
            </a:r>
            <a:r>
              <a:rPr lang="en-US" sz="1600" dirty="0">
                <a:solidFill>
                  <a:srgbClr val="FFFFD7"/>
                </a:solidFill>
                <a:latin typeface="Tahoma" panose="020B0604030504040204" pitchFamily="34" charset="0"/>
                <a:ea typeface="Tahoma" panose="020B0604030504040204" pitchFamily="34" charset="0"/>
                <a:cs typeface="Tahoma" panose="020B0604030504040204" pitchFamily="34" charset="0"/>
              </a:rPr>
              <a:t>µ </a:t>
            </a:r>
            <a:r>
              <a:rPr lang="en-US" sz="1600" dirty="0" smtClean="0">
                <a:solidFill>
                  <a:srgbClr val="FFFFD7"/>
                </a:solidFill>
                <a:latin typeface="Tahoma" panose="020B0604030504040204" pitchFamily="34" charset="0"/>
                <a:ea typeface="Tahoma" panose="020B0604030504040204" pitchFamily="34" charset="0"/>
                <a:cs typeface="Tahoma" panose="020B0604030504040204" pitchFamily="34" charset="0"/>
              </a:rPr>
              <a:t>pixel   15 fps  </a:t>
            </a:r>
            <a:r>
              <a:rPr lang="en-US" sz="1200" dirty="0" smtClean="0">
                <a:solidFill>
                  <a:srgbClr val="FFFFD7"/>
                </a:solidFill>
                <a:latin typeface="Tahoma" panose="020B0604030504040204" pitchFamily="34" charset="0"/>
                <a:ea typeface="Tahoma" panose="020B0604030504040204" pitchFamily="34" charset="0"/>
                <a:cs typeface="Tahoma" panose="020B0604030504040204" pitchFamily="34" charset="0"/>
              </a:rPr>
              <a:t>progressive scan</a:t>
            </a:r>
          </a:p>
          <a:p>
            <a:r>
              <a:rPr lang="en-US" sz="1600" dirty="0">
                <a:solidFill>
                  <a:srgbClr val="FFFFD7"/>
                </a:solidFill>
                <a:latin typeface="Tahoma" panose="020B0604030504040204" pitchFamily="34" charset="0"/>
                <a:ea typeface="Tahoma" panose="020B0604030504040204" pitchFamily="34" charset="0"/>
                <a:cs typeface="Tahoma" panose="020B0604030504040204" pitchFamily="34" charset="0"/>
              </a:rPr>
              <a:t> </a:t>
            </a:r>
            <a:r>
              <a:rPr lang="en-US" sz="1600" dirty="0" smtClean="0">
                <a:solidFill>
                  <a:srgbClr val="FFFFD7"/>
                </a:solidFill>
                <a:latin typeface="Tahoma" panose="020B0604030504040204" pitchFamily="34" charset="0"/>
                <a:ea typeface="Tahoma" panose="020B0604030504040204" pitchFamily="34" charset="0"/>
                <a:cs typeface="Tahoma" panose="020B0604030504040204" pitchFamily="34" charset="0"/>
              </a:rPr>
              <a:t>                                                     3.2  MP  (2070x15470    pixel shift</a:t>
            </a:r>
          </a:p>
          <a:p>
            <a:r>
              <a:rPr lang="en-US" sz="1600" dirty="0">
                <a:solidFill>
                  <a:srgbClr val="FFFFD7"/>
                </a:solidFill>
                <a:latin typeface="Tahoma" panose="020B0604030504040204" pitchFamily="34" charset="0"/>
                <a:ea typeface="Tahoma" panose="020B0604030504040204" pitchFamily="34" charset="0"/>
                <a:cs typeface="Tahoma" panose="020B0604030504040204" pitchFamily="34" charset="0"/>
              </a:rPr>
              <a:t> </a:t>
            </a:r>
            <a:r>
              <a:rPr lang="en-US" sz="1600" dirty="0" smtClean="0">
                <a:solidFill>
                  <a:srgbClr val="FFFFD7"/>
                </a:solidFill>
                <a:latin typeface="Tahoma" panose="020B0604030504040204" pitchFamily="34" charset="0"/>
                <a:ea typeface="Tahoma" panose="020B0604030504040204" pitchFamily="34" charset="0"/>
                <a:cs typeface="Tahoma" panose="020B0604030504040204" pitchFamily="34" charset="0"/>
              </a:rPr>
              <a:t>                                                    12.8 MP  (4140x3096)     pixel shift</a:t>
            </a:r>
            <a:endParaRPr lang="en-US" sz="1600" dirty="0">
              <a:solidFill>
                <a:srgbClr val="FFFFD7"/>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6858000" y="198766"/>
            <a:ext cx="804672" cy="603504"/>
          </a:xfrm>
          <a:prstGeom prst="rect">
            <a:avLst/>
          </a:prstGeom>
          <a:pattFill prst="lgCheck">
            <a:fgClr>
              <a:schemeClr val="tx1"/>
            </a:fgClr>
            <a:bgClr>
              <a:schemeClr val="bg1"/>
            </a:bgClr>
          </a:patt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 name="TextBox 5"/>
          <p:cNvSpPr txBox="1"/>
          <p:nvPr/>
        </p:nvSpPr>
        <p:spPr>
          <a:xfrm>
            <a:off x="6604253" y="762000"/>
            <a:ext cx="1312165" cy="661720"/>
          </a:xfrm>
          <a:prstGeom prst="rect">
            <a:avLst/>
          </a:prstGeom>
          <a:noFill/>
        </p:spPr>
        <p:txBody>
          <a:bodyPr wrap="square" rtlCol="0">
            <a:spAutoFit/>
          </a:bodyPr>
          <a:lstStyle/>
          <a:p>
            <a:pPr algn="ctr"/>
            <a:r>
              <a:rPr lang="en-US" sz="1400" dirty="0" smtClean="0">
                <a:latin typeface="Tahoma" panose="020B0604030504040204" pitchFamily="34" charset="0"/>
                <a:ea typeface="Tahoma" panose="020B0604030504040204" pitchFamily="34" charset="0"/>
                <a:cs typeface="Tahoma" panose="020B0604030504040204" pitchFamily="34" charset="0"/>
              </a:rPr>
              <a:t>2/3 in</a:t>
            </a:r>
          </a:p>
          <a:p>
            <a:pPr algn="ctr"/>
            <a:r>
              <a:rPr lang="en-US" sz="1100" dirty="0" smtClean="0">
                <a:latin typeface="Tahoma" panose="020B0604030504040204" pitchFamily="34" charset="0"/>
                <a:ea typeface="Tahoma" panose="020B0604030504040204" pitchFamily="34" charset="0"/>
                <a:cs typeface="Tahoma" panose="020B0604030504040204" pitchFamily="34" charset="0"/>
              </a:rPr>
              <a:t>6.6 x 8.8 mm</a:t>
            </a:r>
          </a:p>
          <a:p>
            <a:pPr algn="ctr"/>
            <a:r>
              <a:rPr lang="en-US" sz="1100" dirty="0" smtClean="0">
                <a:latin typeface="Tahoma" panose="020B0604030504040204" pitchFamily="34" charset="0"/>
                <a:ea typeface="Tahoma" panose="020B0604030504040204" pitchFamily="34" charset="0"/>
                <a:cs typeface="Tahoma" panose="020B0604030504040204" pitchFamily="34" charset="0"/>
              </a:rPr>
              <a:t>11 mm diagonal</a:t>
            </a:r>
            <a:endParaRPr lang="en-US" sz="1100" dirty="0">
              <a:latin typeface="Tahoma" panose="020B0604030504040204" pitchFamily="34" charset="0"/>
              <a:ea typeface="Tahoma" panose="020B0604030504040204" pitchFamily="34" charset="0"/>
              <a:cs typeface="Tahoma" panose="020B0604030504040204" pitchFamily="34" charset="0"/>
            </a:endParaRPr>
          </a:p>
        </p:txBody>
      </p:sp>
      <p:sp>
        <p:nvSpPr>
          <p:cNvPr id="7" name="Rectangle 6"/>
          <p:cNvSpPr/>
          <p:nvPr/>
        </p:nvSpPr>
        <p:spPr>
          <a:xfrm>
            <a:off x="914400" y="759691"/>
            <a:ext cx="1033272" cy="649224"/>
          </a:xfrm>
          <a:prstGeom prst="rect">
            <a:avLst/>
          </a:prstGeom>
          <a:pattFill prst="lgCheck">
            <a:fgClr>
              <a:schemeClr val="tx1"/>
            </a:fgClr>
            <a:bgClr>
              <a:schemeClr val="bg1"/>
            </a:bgClr>
          </a:patt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 name="TextBox 7"/>
          <p:cNvSpPr txBox="1"/>
          <p:nvPr/>
        </p:nvSpPr>
        <p:spPr>
          <a:xfrm>
            <a:off x="717803" y="1471124"/>
            <a:ext cx="1388365" cy="815608"/>
          </a:xfrm>
          <a:prstGeom prst="rect">
            <a:avLst/>
          </a:prstGeom>
          <a:noFill/>
        </p:spPr>
        <p:txBody>
          <a:bodyPr wrap="square" rtlCol="0">
            <a:spAutoFit/>
          </a:bodyPr>
          <a:lstStyle/>
          <a:p>
            <a:pPr algn="ctr"/>
            <a:r>
              <a:rPr lang="en-US" sz="1400" dirty="0" smtClean="0">
                <a:latin typeface="Tahoma" panose="020B0604030504040204" pitchFamily="34" charset="0"/>
                <a:ea typeface="Tahoma" panose="020B0604030504040204" pitchFamily="34" charset="0"/>
                <a:cs typeface="Tahoma" panose="020B0604030504040204" pitchFamily="34" charset="0"/>
              </a:rPr>
              <a:t>1/1.2 in</a:t>
            </a:r>
          </a:p>
          <a:p>
            <a:pPr algn="ctr"/>
            <a:r>
              <a:rPr lang="en-US" sz="1100" dirty="0" smtClean="0">
                <a:latin typeface="Tahoma" panose="020B0604030504040204" pitchFamily="34" charset="0"/>
                <a:ea typeface="Tahoma" panose="020B0604030504040204" pitchFamily="34" charset="0"/>
                <a:cs typeface="Tahoma" panose="020B0604030504040204" pitchFamily="34" charset="0"/>
              </a:rPr>
              <a:t>7.1 x 11.3 mm</a:t>
            </a:r>
          </a:p>
          <a:p>
            <a:pPr algn="ctr"/>
            <a:r>
              <a:rPr lang="en-US" sz="1100" dirty="0" smtClean="0">
                <a:latin typeface="Tahoma" panose="020B0604030504040204" pitchFamily="34" charset="0"/>
                <a:ea typeface="Tahoma" panose="020B0604030504040204" pitchFamily="34" charset="0"/>
                <a:cs typeface="Tahoma" panose="020B0604030504040204" pitchFamily="34" charset="0"/>
              </a:rPr>
              <a:t>13.35 mm diagonal</a:t>
            </a:r>
          </a:p>
          <a:p>
            <a:pPr algn="ctr"/>
            <a:endParaRPr lang="en-US" sz="1100" dirty="0">
              <a:latin typeface="Tahoma" panose="020B0604030504040204" pitchFamily="34" charset="0"/>
              <a:ea typeface="Tahoma" panose="020B0604030504040204" pitchFamily="34" charset="0"/>
              <a:cs typeface="Tahoma" panose="020B0604030504040204" pitchFamily="34" charset="0"/>
            </a:endParaRPr>
          </a:p>
        </p:txBody>
      </p:sp>
      <p:sp>
        <p:nvSpPr>
          <p:cNvPr id="9" name="Rectangle 8"/>
          <p:cNvSpPr/>
          <p:nvPr/>
        </p:nvSpPr>
        <p:spPr>
          <a:xfrm>
            <a:off x="2106168" y="334927"/>
            <a:ext cx="1170432" cy="877824"/>
          </a:xfrm>
          <a:prstGeom prst="rect">
            <a:avLst/>
          </a:prstGeom>
          <a:pattFill prst="lgCheck">
            <a:fgClr>
              <a:schemeClr val="tx1"/>
            </a:fgClr>
            <a:bgClr>
              <a:schemeClr val="bg1"/>
            </a:bgClr>
          </a:patt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 name="TextBox 9"/>
          <p:cNvSpPr txBox="1"/>
          <p:nvPr/>
        </p:nvSpPr>
        <p:spPr>
          <a:xfrm>
            <a:off x="2035301" y="1239949"/>
            <a:ext cx="1312165" cy="661720"/>
          </a:xfrm>
          <a:prstGeom prst="rect">
            <a:avLst/>
          </a:prstGeom>
          <a:noFill/>
        </p:spPr>
        <p:txBody>
          <a:bodyPr wrap="square" rtlCol="0">
            <a:spAutoFit/>
          </a:bodyPr>
          <a:lstStyle/>
          <a:p>
            <a:pPr algn="ctr"/>
            <a:r>
              <a:rPr lang="en-US" sz="1400" dirty="0" smtClean="0">
                <a:latin typeface="Tahoma" panose="020B0604030504040204" pitchFamily="34" charset="0"/>
                <a:ea typeface="Tahoma" panose="020B0604030504040204" pitchFamily="34" charset="0"/>
                <a:cs typeface="Tahoma" panose="020B0604030504040204" pitchFamily="34" charset="0"/>
              </a:rPr>
              <a:t>1 in</a:t>
            </a:r>
          </a:p>
          <a:p>
            <a:pPr algn="ctr"/>
            <a:r>
              <a:rPr lang="en-US" sz="1100" dirty="0" smtClean="0">
                <a:latin typeface="Tahoma" panose="020B0604030504040204" pitchFamily="34" charset="0"/>
                <a:ea typeface="Tahoma" panose="020B0604030504040204" pitchFamily="34" charset="0"/>
                <a:cs typeface="Tahoma" panose="020B0604030504040204" pitchFamily="34" charset="0"/>
              </a:rPr>
              <a:t>9.6 x 12.8 mm</a:t>
            </a:r>
          </a:p>
          <a:p>
            <a:pPr algn="ctr"/>
            <a:r>
              <a:rPr lang="en-US" sz="1100" dirty="0" smtClean="0">
                <a:latin typeface="Tahoma" panose="020B0604030504040204" pitchFamily="34" charset="0"/>
                <a:ea typeface="Tahoma" panose="020B0604030504040204" pitchFamily="34" charset="0"/>
                <a:cs typeface="Tahoma" panose="020B0604030504040204" pitchFamily="34" charset="0"/>
              </a:rPr>
              <a:t>16 mm diagonal</a:t>
            </a:r>
            <a:endParaRPr lang="en-US" sz="1100" dirty="0">
              <a:latin typeface="Tahoma" panose="020B0604030504040204" pitchFamily="34" charset="0"/>
              <a:ea typeface="Tahoma" panose="020B0604030504040204" pitchFamily="34" charset="0"/>
              <a:cs typeface="Tahoma" panose="020B0604030504040204" pitchFamily="34" charset="0"/>
            </a:endParaRPr>
          </a:p>
        </p:txBody>
      </p:sp>
      <p:sp>
        <p:nvSpPr>
          <p:cNvPr id="11" name="Rectangle 10"/>
          <p:cNvSpPr/>
          <p:nvPr/>
        </p:nvSpPr>
        <p:spPr>
          <a:xfrm>
            <a:off x="3429000" y="97832"/>
            <a:ext cx="2249424" cy="1682496"/>
          </a:xfrm>
          <a:prstGeom prst="rect">
            <a:avLst/>
          </a:prstGeom>
          <a:pattFill prst="lgCheck">
            <a:fgClr>
              <a:schemeClr val="tx1"/>
            </a:fgClr>
            <a:bgClr>
              <a:schemeClr val="bg1"/>
            </a:bgClr>
          </a:patt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 name="TextBox 11"/>
          <p:cNvSpPr txBox="1"/>
          <p:nvPr/>
        </p:nvSpPr>
        <p:spPr>
          <a:xfrm>
            <a:off x="3886200" y="608220"/>
            <a:ext cx="1312165" cy="661720"/>
          </a:xfrm>
          <a:prstGeom prst="rect">
            <a:avLst/>
          </a:prstGeom>
          <a:solidFill>
            <a:schemeClr val="bg1"/>
          </a:solidFill>
        </p:spPr>
        <p:txBody>
          <a:bodyPr wrap="square" rtlCol="0">
            <a:spAutoFit/>
          </a:bodyPr>
          <a:lstStyle/>
          <a:p>
            <a:pPr algn="ctr"/>
            <a:r>
              <a:rPr lang="en-US" sz="1400" dirty="0" smtClean="0">
                <a:latin typeface="Tahoma" panose="020B0604030504040204" pitchFamily="34" charset="0"/>
                <a:ea typeface="Tahoma" panose="020B0604030504040204" pitchFamily="34" charset="0"/>
                <a:cs typeface="Tahoma" panose="020B0604030504040204" pitchFamily="34" charset="0"/>
              </a:rPr>
              <a:t>n/a</a:t>
            </a:r>
          </a:p>
          <a:p>
            <a:pPr algn="ctr"/>
            <a:r>
              <a:rPr lang="en-US" sz="1100" dirty="0" smtClean="0">
                <a:latin typeface="Tahoma" panose="020B0604030504040204" pitchFamily="34" charset="0"/>
                <a:ea typeface="Tahoma" panose="020B0604030504040204" pitchFamily="34" charset="0"/>
                <a:cs typeface="Tahoma" panose="020B0604030504040204" pitchFamily="34" charset="0"/>
              </a:rPr>
              <a:t>18.43 x 24.57mm</a:t>
            </a:r>
          </a:p>
          <a:p>
            <a:pPr algn="ctr"/>
            <a:r>
              <a:rPr lang="en-US" sz="1100" dirty="0" smtClean="0">
                <a:latin typeface="Tahoma" panose="020B0604030504040204" pitchFamily="34" charset="0"/>
                <a:ea typeface="Tahoma" panose="020B0604030504040204" pitchFamily="34" charset="0"/>
                <a:cs typeface="Tahoma" panose="020B0604030504040204" pitchFamily="34" charset="0"/>
              </a:rPr>
              <a:t>31 mm diagonal</a:t>
            </a:r>
            <a:endParaRPr lang="en-US" sz="1100" dirty="0">
              <a:latin typeface="Tahoma" panose="020B0604030504040204" pitchFamily="34" charset="0"/>
              <a:ea typeface="Tahoma" panose="020B0604030504040204" pitchFamily="34" charset="0"/>
              <a:cs typeface="Tahoma" panose="020B0604030504040204" pitchFamily="34" charset="0"/>
            </a:endParaRPr>
          </a:p>
        </p:txBody>
      </p:sp>
      <p:sp>
        <p:nvSpPr>
          <p:cNvPr id="13" name="TextBox 12"/>
          <p:cNvSpPr txBox="1"/>
          <p:nvPr/>
        </p:nvSpPr>
        <p:spPr>
          <a:xfrm>
            <a:off x="1600199" y="3654623"/>
            <a:ext cx="7264755" cy="307777"/>
          </a:xfrm>
          <a:prstGeom prst="rect">
            <a:avLst/>
          </a:prstGeom>
          <a:noFill/>
        </p:spPr>
        <p:txBody>
          <a:bodyPr wrap="square" rtlCol="0">
            <a:spAutoFit/>
          </a:bodyPr>
          <a:lstStyle/>
          <a:p>
            <a:r>
              <a:rPr lang="en-US" sz="1400" dirty="0" smtClean="0">
                <a:latin typeface="Tahoma" panose="020B0604030504040204" pitchFamily="34" charset="0"/>
                <a:ea typeface="Tahoma" panose="020B0604030504040204" pitchFamily="34" charset="0"/>
                <a:cs typeface="Tahoma" panose="020B0604030504040204" pitchFamily="34" charset="0"/>
              </a:rPr>
              <a:t>$525 CMOS     $799 CMOS      $6995 CMOS                         $8000 CCD pixel shift</a:t>
            </a:r>
            <a:endParaRPr lang="en-US" sz="1100" dirty="0">
              <a:latin typeface="Tahoma" panose="020B0604030504040204" pitchFamily="34" charset="0"/>
              <a:ea typeface="Tahoma" panose="020B0604030504040204" pitchFamily="34" charset="0"/>
              <a:cs typeface="Tahoma" panose="020B0604030504040204" pitchFamily="34" charset="0"/>
            </a:endParaRPr>
          </a:p>
        </p:txBody>
      </p:sp>
      <p:sp>
        <p:nvSpPr>
          <p:cNvPr id="14" name="TextBox 13"/>
          <p:cNvSpPr txBox="1"/>
          <p:nvPr/>
        </p:nvSpPr>
        <p:spPr>
          <a:xfrm>
            <a:off x="7804127" y="198766"/>
            <a:ext cx="1187474" cy="861774"/>
          </a:xfrm>
          <a:prstGeom prst="rect">
            <a:avLst/>
          </a:prstGeom>
          <a:solidFill>
            <a:schemeClr val="bg1"/>
          </a:solidFill>
        </p:spPr>
        <p:txBody>
          <a:bodyPr wrap="square" rtlCol="0">
            <a:spAutoFit/>
          </a:bodyPr>
          <a:lstStyle/>
          <a:p>
            <a:pPr algn="ctr"/>
            <a:r>
              <a:rPr lang="en-US" sz="1000" dirty="0" smtClean="0">
                <a:latin typeface="Tahoma" panose="020B0604030504040204" pitchFamily="34" charset="0"/>
                <a:ea typeface="Tahoma" panose="020B0604030504040204" pitchFamily="34" charset="0"/>
                <a:cs typeface="Tahoma" panose="020B0604030504040204" pitchFamily="34" charset="0"/>
              </a:rPr>
              <a:t>DP74 </a:t>
            </a:r>
          </a:p>
          <a:p>
            <a:pPr algn="ctr"/>
            <a:r>
              <a:rPr lang="en-US" sz="1000" dirty="0" smtClean="0">
                <a:latin typeface="Tahoma" panose="020B0604030504040204" pitchFamily="34" charset="0"/>
                <a:ea typeface="Tahoma" panose="020B0604030504040204" pitchFamily="34" charset="0"/>
                <a:cs typeface="Tahoma" panose="020B0604030504040204" pitchFamily="34" charset="0"/>
              </a:rPr>
              <a:t>1/1.2 in, 2.3 MP</a:t>
            </a:r>
          </a:p>
          <a:p>
            <a:pPr algn="ctr"/>
            <a:r>
              <a:rPr lang="en-US" sz="1000" dirty="0" smtClean="0">
                <a:latin typeface="Tahoma" panose="020B0604030504040204" pitchFamily="34" charset="0"/>
                <a:ea typeface="Tahoma" panose="020B0604030504040204" pitchFamily="34" charset="0"/>
                <a:cs typeface="Tahoma" panose="020B0604030504040204" pitchFamily="34" charset="0"/>
              </a:rPr>
              <a:t>5.86 µ pixel</a:t>
            </a:r>
          </a:p>
          <a:p>
            <a:pPr algn="ctr"/>
            <a:r>
              <a:rPr lang="en-US" sz="1000" dirty="0" smtClean="0">
                <a:latin typeface="Tahoma" panose="020B0604030504040204" pitchFamily="34" charset="0"/>
                <a:ea typeface="Tahoma" panose="020B0604030504040204" pitchFamily="34" charset="0"/>
                <a:cs typeface="Tahoma" panose="020B0604030504040204" pitchFamily="34" charset="0"/>
              </a:rPr>
              <a:t>60 fps</a:t>
            </a:r>
          </a:p>
          <a:p>
            <a:pPr algn="ctr"/>
            <a:r>
              <a:rPr lang="en-US" sz="1000" dirty="0" smtClean="0">
                <a:latin typeface="Tahoma" panose="020B0604030504040204" pitchFamily="34" charset="0"/>
                <a:ea typeface="Tahoma" panose="020B0604030504040204" pitchFamily="34" charset="0"/>
                <a:cs typeface="Tahoma" panose="020B0604030504040204" pitchFamily="34" charset="0"/>
              </a:rPr>
              <a:t>Fluorescence</a:t>
            </a:r>
            <a:endParaRPr lang="en-US" sz="1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566043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57200"/>
            <a:ext cx="4405745" cy="3050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01239"/>
            <a:ext cx="3906737" cy="3826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413765" y="4577834"/>
            <a:ext cx="2536446" cy="13055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a:off x="3810000" y="2743200"/>
            <a:ext cx="1600200" cy="2743200"/>
          </a:xfrm>
          <a:prstGeom prst="line">
            <a:avLst/>
          </a:prstGeom>
          <a:ln w="73025"/>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943600" y="5867400"/>
            <a:ext cx="2743200" cy="19050"/>
          </a:xfrm>
          <a:prstGeom prst="line">
            <a:avLst/>
          </a:prstGeom>
          <a:ln w="7302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982568" y="5486400"/>
            <a:ext cx="1904999" cy="369332"/>
          </a:xfrm>
          <a:prstGeom prst="rect">
            <a:avLst/>
          </a:prstGeom>
          <a:noFill/>
        </p:spPr>
        <p:txBody>
          <a:bodyPr wrap="square" rtlCol="0">
            <a:spAutoFit/>
          </a:bodyPr>
          <a:lstStyle/>
          <a:p>
            <a:r>
              <a:rPr lang="en-US" dirty="0" smtClean="0">
                <a:solidFill>
                  <a:srgbClr val="FFFFCC"/>
                </a:solidFill>
              </a:rPr>
              <a:t>Sata Power Cable</a:t>
            </a:r>
            <a:endParaRPr lang="en-US" dirty="0">
              <a:solidFill>
                <a:srgbClr val="FFFFCC"/>
              </a:solidFill>
            </a:endParaRPr>
          </a:p>
        </p:txBody>
      </p:sp>
      <p:cxnSp>
        <p:nvCxnSpPr>
          <p:cNvPr id="15" name="Straight Connector 14"/>
          <p:cNvCxnSpPr/>
          <p:nvPr/>
        </p:nvCxnSpPr>
        <p:spPr>
          <a:xfrm flipV="1">
            <a:off x="2590800" y="2133600"/>
            <a:ext cx="3505200" cy="228600"/>
          </a:xfrm>
          <a:prstGeom prst="line">
            <a:avLst/>
          </a:prstGeom>
          <a:ln w="7302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5638800" y="2133600"/>
            <a:ext cx="609600" cy="2819400"/>
          </a:xfrm>
          <a:prstGeom prst="line">
            <a:avLst/>
          </a:prstGeom>
          <a:ln w="73025">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07322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691" y="152400"/>
            <a:ext cx="4437722" cy="2162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560320"/>
            <a:ext cx="5922347"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6096000" y="4648200"/>
            <a:ext cx="2286000" cy="91440"/>
          </a:xfrm>
          <a:prstGeom prst="rect">
            <a:avLst/>
          </a:prstGeom>
          <a:pattFill prst="lgGrid">
            <a:fgClr>
              <a:schemeClr val="accent2">
                <a:lumMod val="75000"/>
              </a:schemeClr>
            </a:fgClr>
            <a:bgClr>
              <a:schemeClr val="bg2">
                <a:lumMod val="75000"/>
              </a:schemeClr>
            </a:bgClr>
          </a:patt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 name="Rectangle 5"/>
          <p:cNvSpPr/>
          <p:nvPr/>
        </p:nvSpPr>
        <p:spPr>
          <a:xfrm>
            <a:off x="3680691" y="4785360"/>
            <a:ext cx="1371600" cy="91440"/>
          </a:xfrm>
          <a:prstGeom prst="rect">
            <a:avLst/>
          </a:prstGeom>
          <a:pattFill prst="lgGrid">
            <a:fgClr>
              <a:schemeClr val="accent2">
                <a:lumMod val="75000"/>
              </a:schemeClr>
            </a:fgClr>
            <a:bgClr>
              <a:schemeClr val="bg2">
                <a:lumMod val="75000"/>
              </a:schemeClr>
            </a:bgClr>
          </a:patt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 name="TextBox 6"/>
          <p:cNvSpPr txBox="1"/>
          <p:nvPr/>
        </p:nvSpPr>
        <p:spPr>
          <a:xfrm>
            <a:off x="5052291" y="771822"/>
            <a:ext cx="3678853" cy="923330"/>
          </a:xfrm>
          <a:prstGeom prst="rect">
            <a:avLst/>
          </a:prstGeom>
          <a:noFill/>
        </p:spPr>
        <p:txBody>
          <a:bodyPr wrap="square" rtlCol="0">
            <a:spAutoFit/>
          </a:bodyPr>
          <a:lstStyle/>
          <a:p>
            <a:r>
              <a:rPr lang="en-US" dirty="0" smtClean="0">
                <a:solidFill>
                  <a:srgbClr val="FFFFD7"/>
                </a:solidFill>
              </a:rPr>
              <a:t>All are C-Mount, 25.4  mm  opening</a:t>
            </a:r>
          </a:p>
          <a:p>
            <a:r>
              <a:rPr lang="en-US" dirty="0" smtClean="0">
                <a:solidFill>
                  <a:srgbClr val="FFFFD7"/>
                </a:solidFill>
              </a:rPr>
              <a:t>except</a:t>
            </a:r>
            <a:endParaRPr lang="en-US" dirty="0">
              <a:solidFill>
                <a:srgbClr val="FFFFD7"/>
              </a:solidFill>
            </a:endParaRPr>
          </a:p>
          <a:p>
            <a:r>
              <a:rPr lang="en-US" dirty="0" smtClean="0">
                <a:solidFill>
                  <a:srgbClr val="FFFFD7"/>
                </a:solidFill>
              </a:rPr>
              <a:t>Dalsa Genie has a  42 mm opening</a:t>
            </a:r>
          </a:p>
        </p:txBody>
      </p:sp>
      <p:sp>
        <p:nvSpPr>
          <p:cNvPr id="8" name="TextBox 7"/>
          <p:cNvSpPr txBox="1"/>
          <p:nvPr/>
        </p:nvSpPr>
        <p:spPr>
          <a:xfrm>
            <a:off x="-6927" y="2562167"/>
            <a:ext cx="2590800" cy="2031325"/>
          </a:xfrm>
          <a:prstGeom prst="rect">
            <a:avLst/>
          </a:prstGeom>
          <a:noFill/>
        </p:spPr>
        <p:txBody>
          <a:bodyPr wrap="square" rtlCol="0">
            <a:spAutoFit/>
          </a:bodyPr>
          <a:lstStyle/>
          <a:p>
            <a:r>
              <a:rPr lang="en-US" dirty="0" smtClean="0">
                <a:solidFill>
                  <a:srgbClr val="FFFFD7"/>
                </a:solidFill>
              </a:rPr>
              <a:t>Olympus BX53</a:t>
            </a:r>
          </a:p>
          <a:p>
            <a:endParaRPr lang="en-US" dirty="0">
              <a:solidFill>
                <a:srgbClr val="FFFFD7"/>
              </a:solidFill>
            </a:endParaRPr>
          </a:p>
          <a:p>
            <a:r>
              <a:rPr lang="en-US" dirty="0" smtClean="0">
                <a:solidFill>
                  <a:srgbClr val="FFFFD7"/>
                </a:solidFill>
              </a:rPr>
              <a:t>Stock couplers for:</a:t>
            </a:r>
          </a:p>
          <a:p>
            <a:r>
              <a:rPr lang="en-US" dirty="0" smtClean="0">
                <a:solidFill>
                  <a:srgbClr val="FFFFD7"/>
                </a:solidFill>
              </a:rPr>
              <a:t>0.35 x  … 1/3 inch format</a:t>
            </a:r>
          </a:p>
          <a:p>
            <a:r>
              <a:rPr lang="en-US" dirty="0" smtClean="0">
                <a:solidFill>
                  <a:srgbClr val="FFFFD7"/>
                </a:solidFill>
              </a:rPr>
              <a:t>0.50 x  … 1/2 inch format</a:t>
            </a:r>
          </a:p>
          <a:p>
            <a:r>
              <a:rPr lang="en-US" dirty="0" smtClean="0">
                <a:solidFill>
                  <a:srgbClr val="FFFFD7"/>
                </a:solidFill>
              </a:rPr>
              <a:t>0.63 x  … 2/3 inch format</a:t>
            </a:r>
          </a:p>
          <a:p>
            <a:r>
              <a:rPr lang="en-US" dirty="0" smtClean="0">
                <a:solidFill>
                  <a:srgbClr val="FFFFD7"/>
                </a:solidFill>
              </a:rPr>
              <a:t>1.0 x    … no optics</a:t>
            </a:r>
          </a:p>
        </p:txBody>
      </p:sp>
    </p:spTree>
    <p:extLst>
      <p:ext uri="{BB962C8B-B14F-4D97-AF65-F5344CB8AC3E}">
        <p14:creationId xmlns:p14="http://schemas.microsoft.com/office/powerpoint/2010/main" val="39290183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48242"/>
            <a:ext cx="4191000" cy="6113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43157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013770" y="152400"/>
            <a:ext cx="977830" cy="205740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5430" y="2057400"/>
            <a:ext cx="4356170" cy="13584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635430" y="3505200"/>
            <a:ext cx="4191000" cy="584775"/>
          </a:xfrm>
          <a:prstGeom prst="rect">
            <a:avLst/>
          </a:prstGeom>
          <a:noFill/>
        </p:spPr>
        <p:txBody>
          <a:bodyPr wrap="square" rtlCol="0">
            <a:spAutoFit/>
          </a:bodyPr>
          <a:lstStyle/>
          <a:p>
            <a:pPr algn="ctr"/>
            <a:r>
              <a:rPr lang="en-US" sz="3200" dirty="0" smtClean="0">
                <a:solidFill>
                  <a:srgbClr val="FFFFCC"/>
                </a:solidFill>
              </a:rPr>
              <a:t>Dove Tail Connection</a:t>
            </a:r>
            <a:endParaRPr lang="en-US" sz="3200" dirty="0">
              <a:solidFill>
                <a:srgbClr val="FFFFCC"/>
              </a:solidFill>
            </a:endParaRPr>
          </a:p>
        </p:txBody>
      </p:sp>
      <p:pic>
        <p:nvPicPr>
          <p:cNvPr id="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5430" y="152400"/>
            <a:ext cx="3657600" cy="23679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rot="5400000">
            <a:off x="6661557" y="1137563"/>
            <a:ext cx="178236" cy="3999110"/>
          </a:xfrm>
          <a:prstGeom prst="rect">
            <a:avLst/>
          </a:prstGeom>
          <a:solidFill>
            <a:schemeClr val="accent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7"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703849" y="1654926"/>
            <a:ext cx="228278" cy="1730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7924800" y="911423"/>
            <a:ext cx="1015930" cy="307777"/>
          </a:xfrm>
          <a:prstGeom prst="rect">
            <a:avLst/>
          </a:prstGeom>
          <a:solidFill>
            <a:schemeClr val="bg2"/>
          </a:solidFill>
        </p:spPr>
        <p:txBody>
          <a:bodyPr wrap="square" rtlCol="0">
            <a:spAutoFit/>
          </a:bodyPr>
          <a:lstStyle/>
          <a:p>
            <a:pPr algn="ctr"/>
            <a:r>
              <a:rPr lang="en-US" sz="1400" dirty="0" smtClean="0">
                <a:latin typeface="Tahoma" panose="020B0604030504040204" pitchFamily="34" charset="0"/>
                <a:ea typeface="Tahoma" panose="020B0604030504040204" pitchFamily="34" charset="0"/>
                <a:cs typeface="Tahoma" panose="020B0604030504040204" pitchFamily="34" charset="0"/>
              </a:rPr>
              <a:t>Tube lens</a:t>
            </a:r>
            <a:endParaRPr lang="en-US" sz="1400" dirty="0">
              <a:latin typeface="Tahoma" panose="020B0604030504040204" pitchFamily="34" charset="0"/>
              <a:ea typeface="Tahoma" panose="020B0604030504040204" pitchFamily="34" charset="0"/>
              <a:cs typeface="Tahoma" panose="020B0604030504040204" pitchFamily="34" charset="0"/>
            </a:endParaRPr>
          </a:p>
        </p:txBody>
      </p:sp>
      <p:cxnSp>
        <p:nvCxnSpPr>
          <p:cNvPr id="9" name="Straight Arrow Connector 8"/>
          <p:cNvCxnSpPr/>
          <p:nvPr/>
        </p:nvCxnSpPr>
        <p:spPr>
          <a:xfrm flipH="1">
            <a:off x="6781800" y="1181100"/>
            <a:ext cx="1524000" cy="133926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109" y="233114"/>
            <a:ext cx="3784283" cy="5520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7518470" y="3186105"/>
            <a:ext cx="1015930" cy="307777"/>
          </a:xfrm>
          <a:prstGeom prst="rect">
            <a:avLst/>
          </a:prstGeom>
          <a:solidFill>
            <a:schemeClr val="bg2"/>
          </a:solidFill>
        </p:spPr>
        <p:txBody>
          <a:bodyPr wrap="square" rtlCol="0">
            <a:spAutoFit/>
          </a:bodyPr>
          <a:lstStyle/>
          <a:p>
            <a:pPr algn="ctr"/>
            <a:r>
              <a:rPr lang="en-US" sz="1400" dirty="0" smtClean="0">
                <a:latin typeface="Tahoma" panose="020B0604030504040204" pitchFamily="34" charset="0"/>
                <a:ea typeface="Tahoma" panose="020B0604030504040204" pitchFamily="34" charset="0"/>
                <a:cs typeface="Tahoma" panose="020B0604030504040204" pitchFamily="34" charset="0"/>
              </a:rPr>
              <a:t>Dove Tail</a:t>
            </a:r>
            <a:endParaRPr lang="en-US" sz="1400" dirty="0">
              <a:latin typeface="Tahoma" panose="020B0604030504040204" pitchFamily="34" charset="0"/>
              <a:ea typeface="Tahoma" panose="020B0604030504040204" pitchFamily="34" charset="0"/>
              <a:cs typeface="Tahoma" panose="020B0604030504040204" pitchFamily="34" charset="0"/>
            </a:endParaRPr>
          </a:p>
        </p:txBody>
      </p:sp>
      <p:cxnSp>
        <p:nvCxnSpPr>
          <p:cNvPr id="14" name="Straight Arrow Connector 13"/>
          <p:cNvCxnSpPr/>
          <p:nvPr/>
        </p:nvCxnSpPr>
        <p:spPr>
          <a:xfrm flipH="1" flipV="1">
            <a:off x="6813517" y="2882224"/>
            <a:ext cx="806483" cy="45776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24496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3800" y="2195512"/>
            <a:ext cx="1238250" cy="48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2" name="Rectangle 61"/>
          <p:cNvSpPr/>
          <p:nvPr/>
        </p:nvSpPr>
        <p:spPr>
          <a:xfrm>
            <a:off x="7620001" y="990600"/>
            <a:ext cx="990600" cy="1364482"/>
          </a:xfrm>
          <a:prstGeom prst="rect">
            <a:avLst/>
          </a:prstGeom>
          <a:blipFill>
            <a:blip r:embed="rId3"/>
            <a:tile tx="0" ty="0" sx="100000" sy="100000" flip="none" algn="tl"/>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1283" name="Picture 1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17679" y="1772518"/>
            <a:ext cx="1268921" cy="208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7455" y="1642323"/>
            <a:ext cx="4543425" cy="3648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7800" y="4995123"/>
            <a:ext cx="685800" cy="14056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381124" y="1870923"/>
            <a:ext cx="752476" cy="1524000"/>
          </a:xfrm>
          <a:prstGeom prst="rect">
            <a:avLst/>
          </a:prstGeom>
          <a:blipFill dpi="0" rotWithShape="1">
            <a:blip r:embed="rId7">
              <a:alphaModFix amt="74000"/>
            </a:blip>
            <a:srcRect/>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cxnSp>
        <p:nvCxnSpPr>
          <p:cNvPr id="11" name="Straight Connector 10"/>
          <p:cNvCxnSpPr>
            <a:endCxn id="5" idx="3"/>
          </p:cNvCxnSpPr>
          <p:nvPr/>
        </p:nvCxnSpPr>
        <p:spPr>
          <a:xfrm flipV="1">
            <a:off x="1381124" y="2632923"/>
            <a:ext cx="752476" cy="762000"/>
          </a:xfrm>
          <a:prstGeom prst="line">
            <a:avLst/>
          </a:prstGeom>
          <a:ln w="444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1271"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10225" y="790739"/>
            <a:ext cx="1476375" cy="955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2"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0961" y="630797"/>
            <a:ext cx="1301239" cy="1376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6"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200000">
            <a:off x="7491926" y="1317200"/>
            <a:ext cx="1257300" cy="752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1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5400000">
            <a:off x="6353335" y="1364151"/>
            <a:ext cx="228278" cy="778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Oval 11"/>
          <p:cNvSpPr/>
          <p:nvPr/>
        </p:nvSpPr>
        <p:spPr>
          <a:xfrm>
            <a:off x="7954859" y="5338022"/>
            <a:ext cx="734650" cy="719877"/>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 name="Right Arrow 12"/>
          <p:cNvSpPr/>
          <p:nvPr/>
        </p:nvSpPr>
        <p:spPr>
          <a:xfrm rot="5400000">
            <a:off x="2481681" y="3700881"/>
            <a:ext cx="4326361" cy="311477"/>
          </a:xfrm>
          <a:prstGeom prst="rightArrow">
            <a:avLst>
              <a:gd name="adj1" fmla="val 50000"/>
              <a:gd name="adj2" fmla="val 138648"/>
            </a:avLst>
          </a:prstGeom>
          <a:solidFill>
            <a:srgbClr val="FFFFCC"/>
          </a:solidFill>
          <a:ln w="19050">
            <a:solidFill>
              <a:schemeClr val="bg1"/>
            </a:solidFill>
          </a:ln>
          <a:scene3d>
            <a:camera prst="orthographicFront">
              <a:rot lat="0" lon="3600000" rev="1800000"/>
            </a:camera>
            <a:lightRig rig="threePt" dir="t"/>
          </a:scene3d>
          <a:sp3d extrusionH="38100" prstMaterial="flat">
            <a:bevelT w="152400" prst="relaxedInset"/>
            <a:bevelB w="38100"/>
            <a:extrusionClr>
              <a:schemeClr val="tx1">
                <a:lumMod val="65000"/>
                <a:lumOff val="3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30" name="Picture 1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4333542">
            <a:off x="4442196" y="3469681"/>
            <a:ext cx="157454" cy="370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80" name="Picture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1575" y="1869306"/>
            <a:ext cx="1238250" cy="48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82" name="Picture 1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321709" y="2189403"/>
            <a:ext cx="1371600" cy="165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a:xfrm>
            <a:off x="1381124" y="2438400"/>
            <a:ext cx="752476" cy="79759"/>
          </a:xfrm>
          <a:prstGeom prst="rect">
            <a:avLst/>
          </a:prstGeom>
          <a:blipFill>
            <a:blip r:embed="rId3"/>
            <a:tile tx="0" ty="0" sx="100000" sy="100000" flip="none" algn="tl"/>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8" name="TextBox 37"/>
          <p:cNvSpPr txBox="1"/>
          <p:nvPr/>
        </p:nvSpPr>
        <p:spPr>
          <a:xfrm>
            <a:off x="245149" y="2392662"/>
            <a:ext cx="815812" cy="461665"/>
          </a:xfrm>
          <a:prstGeom prst="rect">
            <a:avLst/>
          </a:prstGeom>
          <a:noFill/>
        </p:spPr>
        <p:txBody>
          <a:bodyPr wrap="square" rtlCol="0">
            <a:spAutoFit/>
          </a:bodyPr>
          <a:lstStyle/>
          <a:p>
            <a:pPr algn="ctr"/>
            <a:r>
              <a:rPr lang="en-US" sz="1200" dirty="0" smtClean="0">
                <a:solidFill>
                  <a:srgbClr val="FFFFCC"/>
                </a:solidFill>
                <a:latin typeface="Tahoma" panose="020B0604030504040204" pitchFamily="34" charset="0"/>
                <a:ea typeface="Tahoma" panose="020B0604030504040204" pitchFamily="34" charset="0"/>
                <a:cs typeface="Tahoma" panose="020B0604030504040204" pitchFamily="34" charset="0"/>
              </a:rPr>
              <a:t>Pointer, Filter</a:t>
            </a:r>
            <a:endParaRPr lang="en-US" sz="1200" dirty="0">
              <a:solidFill>
                <a:srgbClr val="FFFFCC"/>
              </a:solidFill>
              <a:latin typeface="Tahoma" panose="020B0604030504040204" pitchFamily="34" charset="0"/>
              <a:ea typeface="Tahoma" panose="020B0604030504040204" pitchFamily="34" charset="0"/>
              <a:cs typeface="Tahoma" panose="020B0604030504040204" pitchFamily="34" charset="0"/>
            </a:endParaRPr>
          </a:p>
        </p:txBody>
      </p:sp>
      <p:cxnSp>
        <p:nvCxnSpPr>
          <p:cNvPr id="16" name="Straight Arrow Connector 15"/>
          <p:cNvCxnSpPr/>
          <p:nvPr/>
        </p:nvCxnSpPr>
        <p:spPr>
          <a:xfrm flipV="1">
            <a:off x="990600" y="2478279"/>
            <a:ext cx="320163" cy="154644"/>
          </a:xfrm>
          <a:prstGeom prst="straightConnector1">
            <a:avLst/>
          </a:prstGeom>
          <a:ln w="19050">
            <a:solidFill>
              <a:srgbClr val="FFFFCC"/>
            </a:solidFill>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114344" y="1835194"/>
            <a:ext cx="875689" cy="276999"/>
          </a:xfrm>
          <a:prstGeom prst="rect">
            <a:avLst/>
          </a:prstGeom>
        </p:spPr>
        <p:txBody>
          <a:bodyPr wrap="none">
            <a:spAutoFit/>
          </a:bodyPr>
          <a:lstStyle/>
          <a:p>
            <a:r>
              <a:rPr lang="en-US" sz="1200" dirty="0" smtClean="0">
                <a:solidFill>
                  <a:srgbClr val="FFFFCC"/>
                </a:solidFill>
                <a:latin typeface="Tahoma" panose="020B0604030504040204" pitchFamily="34" charset="0"/>
                <a:ea typeface="Tahoma" panose="020B0604030504040204" pitchFamily="34" charset="0"/>
                <a:cs typeface="Tahoma" panose="020B0604030504040204" pitchFamily="34" charset="0"/>
              </a:rPr>
              <a:t>Tube Lens</a:t>
            </a:r>
            <a:endParaRPr lang="en-US" sz="1200" dirty="0"/>
          </a:p>
        </p:txBody>
      </p:sp>
      <p:cxnSp>
        <p:nvCxnSpPr>
          <p:cNvPr id="46" name="Straight Arrow Connector 45"/>
          <p:cNvCxnSpPr/>
          <p:nvPr/>
        </p:nvCxnSpPr>
        <p:spPr>
          <a:xfrm flipV="1">
            <a:off x="939233" y="1946517"/>
            <a:ext cx="533967" cy="27177"/>
          </a:xfrm>
          <a:prstGeom prst="straightConnector1">
            <a:avLst/>
          </a:prstGeom>
          <a:ln w="19050">
            <a:solidFill>
              <a:srgbClr val="FFFFCC"/>
            </a:solidFill>
            <a:tailEnd type="arrow"/>
          </a:ln>
        </p:spPr>
        <p:style>
          <a:lnRef idx="1">
            <a:schemeClr val="accent1"/>
          </a:lnRef>
          <a:fillRef idx="0">
            <a:schemeClr val="accent1"/>
          </a:fillRef>
          <a:effectRef idx="0">
            <a:schemeClr val="accent1"/>
          </a:effectRef>
          <a:fontRef idx="minor">
            <a:schemeClr val="tx1"/>
          </a:fontRef>
        </p:style>
      </p:cxnSp>
      <p:pic>
        <p:nvPicPr>
          <p:cNvPr id="11286" name="Picture 2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321834" y="3711314"/>
            <a:ext cx="1002766" cy="14462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 name="Picture 1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321834" y="4191000"/>
            <a:ext cx="1371600" cy="165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Rectangle 25"/>
          <p:cNvSpPr/>
          <p:nvPr/>
        </p:nvSpPr>
        <p:spPr>
          <a:xfrm>
            <a:off x="6217920" y="423234"/>
            <a:ext cx="563880" cy="495533"/>
          </a:xfrm>
          <a:prstGeom prst="rect">
            <a:avLst/>
          </a:prstGeom>
          <a:blipFill>
            <a:blip r:embed="rId3"/>
            <a:tile tx="0" ty="0" sx="100000" sy="100000" flip="none" algn="tl"/>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52" name="Picture 11"/>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5400000">
            <a:off x="6417705" y="638671"/>
            <a:ext cx="162265" cy="389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TextBox 26"/>
          <p:cNvSpPr txBox="1"/>
          <p:nvPr/>
        </p:nvSpPr>
        <p:spPr>
          <a:xfrm>
            <a:off x="6007634" y="76200"/>
            <a:ext cx="926566" cy="369332"/>
          </a:xfrm>
          <a:prstGeom prst="rect">
            <a:avLst/>
          </a:prstGeom>
          <a:solidFill>
            <a:schemeClr val="bg2"/>
          </a:solidFill>
        </p:spPr>
        <p:txBody>
          <a:bodyPr wrap="square" rtlCol="0">
            <a:spAutoFit/>
          </a:bodyPr>
          <a:lstStyle/>
          <a:p>
            <a:r>
              <a:rPr lang="en-US" dirty="0" smtClean="0"/>
              <a:t>Camera</a:t>
            </a:r>
            <a:endParaRPr lang="en-US" dirty="0"/>
          </a:p>
        </p:txBody>
      </p:sp>
      <p:sp>
        <p:nvSpPr>
          <p:cNvPr id="28" name="TextBox 27"/>
          <p:cNvSpPr txBox="1"/>
          <p:nvPr/>
        </p:nvSpPr>
        <p:spPr>
          <a:xfrm>
            <a:off x="4800600" y="304800"/>
            <a:ext cx="1017079" cy="369332"/>
          </a:xfrm>
          <a:prstGeom prst="rect">
            <a:avLst/>
          </a:prstGeom>
          <a:noFill/>
        </p:spPr>
        <p:txBody>
          <a:bodyPr wrap="square" rtlCol="0">
            <a:spAutoFit/>
          </a:bodyPr>
          <a:lstStyle/>
          <a:p>
            <a:r>
              <a:rPr lang="en-US" dirty="0" smtClean="0">
                <a:solidFill>
                  <a:schemeClr val="bg1"/>
                </a:solidFill>
              </a:rPr>
              <a:t>coupler</a:t>
            </a:r>
            <a:endParaRPr lang="en-US" dirty="0">
              <a:solidFill>
                <a:schemeClr val="bg1"/>
              </a:solidFill>
            </a:endParaRPr>
          </a:p>
        </p:txBody>
      </p:sp>
      <p:cxnSp>
        <p:nvCxnSpPr>
          <p:cNvPr id="31" name="Straight Arrow Connector 30"/>
          <p:cNvCxnSpPr/>
          <p:nvPr/>
        </p:nvCxnSpPr>
        <p:spPr>
          <a:xfrm>
            <a:off x="5693309" y="597932"/>
            <a:ext cx="449796" cy="10865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61" name="Picture 11"/>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5400000">
            <a:off x="6413245" y="416541"/>
            <a:ext cx="162265" cy="389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3" name="TextBox 62"/>
          <p:cNvSpPr txBox="1"/>
          <p:nvPr/>
        </p:nvSpPr>
        <p:spPr>
          <a:xfrm>
            <a:off x="7652018" y="603874"/>
            <a:ext cx="926566" cy="369332"/>
          </a:xfrm>
          <a:prstGeom prst="rect">
            <a:avLst/>
          </a:prstGeom>
          <a:solidFill>
            <a:schemeClr val="bg2"/>
          </a:solidFill>
        </p:spPr>
        <p:txBody>
          <a:bodyPr wrap="square" rtlCol="0">
            <a:spAutoFit/>
          </a:bodyPr>
          <a:lstStyle/>
          <a:p>
            <a:r>
              <a:rPr lang="en-US" dirty="0" smtClean="0"/>
              <a:t>Camera</a:t>
            </a:r>
            <a:endParaRPr lang="en-US" dirty="0"/>
          </a:p>
        </p:txBody>
      </p:sp>
      <p:pic>
        <p:nvPicPr>
          <p:cNvPr id="64" name="Picture 11"/>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5400000">
            <a:off x="8021135" y="1916984"/>
            <a:ext cx="228278" cy="723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87" name="Picture 2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018751" y="1983410"/>
            <a:ext cx="866775" cy="36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88" name="Picture 2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773734" y="2651973"/>
            <a:ext cx="743675" cy="36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7" name="Rectangle 66"/>
          <p:cNvSpPr/>
          <p:nvPr/>
        </p:nvSpPr>
        <p:spPr>
          <a:xfrm>
            <a:off x="3425318" y="3766974"/>
            <a:ext cx="1070482" cy="646331"/>
          </a:xfrm>
          <a:prstGeom prst="rect">
            <a:avLst/>
          </a:prstGeom>
        </p:spPr>
        <p:txBody>
          <a:bodyPr wrap="square">
            <a:spAutoFit/>
          </a:bodyPr>
          <a:lstStyle/>
          <a:p>
            <a:pPr algn="ctr"/>
            <a:r>
              <a:rPr lang="en-US" sz="1200" dirty="0" smtClean="0">
                <a:solidFill>
                  <a:srgbClr val="FFFFCC"/>
                </a:solidFill>
                <a:latin typeface="Tahoma" panose="020B0604030504040204" pitchFamily="34" charset="0"/>
                <a:ea typeface="Tahoma" panose="020B0604030504040204" pitchFamily="34" charset="0"/>
                <a:cs typeface="Tahoma" panose="020B0604030504040204" pitchFamily="34" charset="0"/>
              </a:rPr>
              <a:t>Side Arm with            Tube Lens</a:t>
            </a:r>
            <a:endParaRPr lang="en-US" sz="1200" dirty="0"/>
          </a:p>
        </p:txBody>
      </p:sp>
      <p:sp>
        <p:nvSpPr>
          <p:cNvPr id="68" name="Rectangle 67"/>
          <p:cNvSpPr/>
          <p:nvPr/>
        </p:nvSpPr>
        <p:spPr>
          <a:xfrm>
            <a:off x="6868649" y="4139837"/>
            <a:ext cx="1234249" cy="276999"/>
          </a:xfrm>
          <a:prstGeom prst="rect">
            <a:avLst/>
          </a:prstGeom>
        </p:spPr>
        <p:txBody>
          <a:bodyPr wrap="none">
            <a:spAutoFit/>
          </a:bodyPr>
          <a:lstStyle/>
          <a:p>
            <a:r>
              <a:rPr lang="en-US" sz="1200" dirty="0" smtClean="0">
                <a:solidFill>
                  <a:srgbClr val="FFFFCC"/>
                </a:solidFill>
                <a:latin typeface="Tahoma" panose="020B0604030504040204" pitchFamily="34" charset="0"/>
                <a:ea typeface="Tahoma" panose="020B0604030504040204" pitchFamily="34" charset="0"/>
                <a:cs typeface="Tahoma" panose="020B0604030504040204" pitchFamily="34" charset="0"/>
              </a:rPr>
              <a:t>42 mm dovetail</a:t>
            </a:r>
            <a:endParaRPr lang="en-US" sz="1200" dirty="0"/>
          </a:p>
        </p:txBody>
      </p:sp>
      <p:sp>
        <p:nvSpPr>
          <p:cNvPr id="69" name="Rectangle 68"/>
          <p:cNvSpPr/>
          <p:nvPr/>
        </p:nvSpPr>
        <p:spPr>
          <a:xfrm>
            <a:off x="3309641" y="1932801"/>
            <a:ext cx="1186159" cy="276999"/>
          </a:xfrm>
          <a:prstGeom prst="rect">
            <a:avLst/>
          </a:prstGeom>
        </p:spPr>
        <p:txBody>
          <a:bodyPr wrap="none">
            <a:spAutoFit/>
          </a:bodyPr>
          <a:lstStyle/>
          <a:p>
            <a:r>
              <a:rPr lang="en-US" sz="1200" dirty="0" smtClean="0">
                <a:solidFill>
                  <a:srgbClr val="FFFFCC"/>
                </a:solidFill>
                <a:latin typeface="Tahoma" panose="020B0604030504040204" pitchFamily="34" charset="0"/>
                <a:ea typeface="Tahoma" panose="020B0604030504040204" pitchFamily="34" charset="0"/>
                <a:cs typeface="Tahoma" panose="020B0604030504040204" pitchFamily="34" charset="0"/>
              </a:rPr>
              <a:t>46mm dovetail</a:t>
            </a:r>
            <a:endParaRPr lang="en-US" sz="1200" dirty="0"/>
          </a:p>
        </p:txBody>
      </p:sp>
      <p:pic>
        <p:nvPicPr>
          <p:cNvPr id="70" name="Picture 2"/>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994966" y="124378"/>
            <a:ext cx="1119834" cy="1633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58517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43200" y="685800"/>
            <a:ext cx="6235148" cy="830997"/>
          </a:xfrm>
          <a:prstGeom prst="rect">
            <a:avLst/>
          </a:prstGeom>
          <a:noFill/>
        </p:spPr>
        <p:txBody>
          <a:bodyPr wrap="square" rtlCol="0">
            <a:spAutoFit/>
          </a:bodyPr>
          <a:lstStyle/>
          <a:p>
            <a:pPr algn="ctr"/>
            <a:r>
              <a:rPr lang="en-US" sz="2400" dirty="0" smtClean="0">
                <a:solidFill>
                  <a:srgbClr val="FFFFD7"/>
                </a:solidFill>
                <a:latin typeface="Tahoma" panose="020B0604030504040204" pitchFamily="34" charset="0"/>
                <a:ea typeface="Tahoma" panose="020B0604030504040204" pitchFamily="34" charset="0"/>
                <a:cs typeface="Tahoma" panose="020B0604030504040204" pitchFamily="34" charset="0"/>
              </a:rPr>
              <a:t>Silver halide crystals form the basis of emulsion exposure photography</a:t>
            </a:r>
            <a:endParaRPr lang="en-US" sz="2400" dirty="0">
              <a:solidFill>
                <a:srgbClr val="FFFFD7"/>
              </a:solidFill>
              <a:latin typeface="Tahoma" panose="020B0604030504040204" pitchFamily="34" charset="0"/>
              <a:ea typeface="Tahoma" panose="020B0604030504040204" pitchFamily="34" charset="0"/>
              <a:cs typeface="Tahoma" panose="020B0604030504040204" pitchFamily="34" charset="0"/>
            </a:endParaRPr>
          </a:p>
        </p:txBody>
      </p:sp>
      <p:pic>
        <p:nvPicPr>
          <p:cNvPr id="2053" name="Picture 5" descr="Image result for silver bromid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074" y="381000"/>
            <a:ext cx="2286000" cy="215923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743200" y="2849217"/>
            <a:ext cx="6096000" cy="1200329"/>
          </a:xfrm>
          <a:prstGeom prst="rect">
            <a:avLst/>
          </a:prstGeom>
          <a:noFill/>
        </p:spPr>
        <p:txBody>
          <a:bodyPr wrap="square" rtlCol="0">
            <a:spAutoFit/>
          </a:bodyPr>
          <a:lstStyle/>
          <a:p>
            <a:r>
              <a:rPr lang="en-US" dirty="0" smtClean="0">
                <a:solidFill>
                  <a:srgbClr val="FFFFD7"/>
                </a:solidFill>
              </a:rPr>
              <a:t>Silver halide crystals	  0.2 - 2.0 microns</a:t>
            </a:r>
          </a:p>
          <a:p>
            <a:r>
              <a:rPr lang="en-US" dirty="0" smtClean="0">
                <a:solidFill>
                  <a:srgbClr val="FFFFD7"/>
                </a:solidFill>
              </a:rPr>
              <a:t>Resolution of crystals 	     6 - 10 microns</a:t>
            </a:r>
          </a:p>
          <a:p>
            <a:r>
              <a:rPr lang="en-US" dirty="0" smtClean="0">
                <a:solidFill>
                  <a:srgbClr val="FFFFD7"/>
                </a:solidFill>
              </a:rPr>
              <a:t>Grain (overlapping crystals)       10 - 30 microns   (2540-847 dpi)</a:t>
            </a:r>
          </a:p>
          <a:p>
            <a:r>
              <a:rPr lang="en-US" dirty="0" smtClean="0">
                <a:solidFill>
                  <a:srgbClr val="FFFFD7"/>
                </a:solidFill>
              </a:rPr>
              <a:t>Human  eye resolves                   75 - 100  microns  (340-254 dpi)</a:t>
            </a:r>
            <a:endParaRPr lang="en-US" dirty="0">
              <a:solidFill>
                <a:srgbClr val="FFFFD7"/>
              </a:solidFill>
            </a:endParaRPr>
          </a:p>
        </p:txBody>
      </p:sp>
      <p:pic>
        <p:nvPicPr>
          <p:cNvPr id="20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022" y="2802834"/>
            <a:ext cx="2169556" cy="1616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022" y="4584006"/>
            <a:ext cx="2075378" cy="169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2812774" y="4584006"/>
            <a:ext cx="6096000" cy="2031325"/>
          </a:xfrm>
          <a:prstGeom prst="rect">
            <a:avLst/>
          </a:prstGeom>
          <a:noFill/>
        </p:spPr>
        <p:txBody>
          <a:bodyPr wrap="square" rtlCol="0">
            <a:spAutoFit/>
          </a:bodyPr>
          <a:lstStyle/>
          <a:p>
            <a:r>
              <a:rPr lang="en-US" dirty="0" smtClean="0">
                <a:solidFill>
                  <a:srgbClr val="FFFFD7"/>
                </a:solidFill>
              </a:rPr>
              <a:t>Photo sensor arrays:</a:t>
            </a:r>
          </a:p>
          <a:p>
            <a:pPr marL="285750" indent="-285750">
              <a:buFontTx/>
              <a:buChar char="-"/>
            </a:pPr>
            <a:r>
              <a:rPr lang="en-US" dirty="0" smtClean="0">
                <a:solidFill>
                  <a:srgbClr val="FFFFD7"/>
                </a:solidFill>
              </a:rPr>
              <a:t>Sensitive to light, do not discriminate color.</a:t>
            </a:r>
          </a:p>
          <a:p>
            <a:pPr marL="285750" indent="-285750">
              <a:buFontTx/>
              <a:buChar char="-"/>
            </a:pPr>
            <a:r>
              <a:rPr lang="en-US" dirty="0" smtClean="0">
                <a:solidFill>
                  <a:srgbClr val="FFFFD7"/>
                </a:solidFill>
              </a:rPr>
              <a:t>Two dimensional</a:t>
            </a:r>
          </a:p>
          <a:p>
            <a:pPr marL="285750" indent="-285750">
              <a:buFontTx/>
              <a:buChar char="-"/>
            </a:pPr>
            <a:r>
              <a:rPr lang="en-US" dirty="0" smtClean="0">
                <a:solidFill>
                  <a:srgbClr val="FFFFD7"/>
                </a:solidFill>
              </a:rPr>
              <a:t>Electrical connections must be made</a:t>
            </a:r>
          </a:p>
          <a:p>
            <a:r>
              <a:rPr lang="en-US" dirty="0">
                <a:solidFill>
                  <a:srgbClr val="FFFFD7"/>
                </a:solidFill>
              </a:rPr>
              <a:t> </a:t>
            </a:r>
            <a:r>
              <a:rPr lang="en-US" dirty="0" smtClean="0">
                <a:solidFill>
                  <a:srgbClr val="FFFFD7"/>
                </a:solidFill>
              </a:rPr>
              <a:t>    (space between elements)</a:t>
            </a:r>
          </a:p>
          <a:p>
            <a:r>
              <a:rPr lang="en-US" dirty="0" smtClean="0">
                <a:solidFill>
                  <a:srgbClr val="FFFFD7"/>
                </a:solidFill>
              </a:rPr>
              <a:t>-    Can be mechanically or electronically shuttered</a:t>
            </a:r>
          </a:p>
          <a:p>
            <a:endParaRPr lang="en-US" dirty="0">
              <a:solidFill>
                <a:srgbClr val="FFFFD7"/>
              </a:solidFill>
            </a:endParaRPr>
          </a:p>
        </p:txBody>
      </p:sp>
    </p:spTree>
    <p:extLst>
      <p:ext uri="{BB962C8B-B14F-4D97-AF65-F5344CB8AC3E}">
        <p14:creationId xmlns:p14="http://schemas.microsoft.com/office/powerpoint/2010/main" val="144671522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04801"/>
            <a:ext cx="3505200" cy="3707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072104"/>
            <a:ext cx="5891213" cy="2346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7367777" y="3864103"/>
            <a:ext cx="860681" cy="227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495800" y="228600"/>
            <a:ext cx="4191000" cy="3662541"/>
          </a:xfrm>
          <a:prstGeom prst="rect">
            <a:avLst/>
          </a:prstGeom>
          <a:noFill/>
        </p:spPr>
        <p:txBody>
          <a:bodyPr wrap="square" rtlCol="0">
            <a:spAutoFit/>
          </a:bodyPr>
          <a:lstStyle/>
          <a:p>
            <a:r>
              <a:rPr lang="en-US" sz="1600" dirty="0" smtClean="0">
                <a:solidFill>
                  <a:srgbClr val="FFFFD7"/>
                </a:solidFill>
                <a:latin typeface="Tahoma" panose="020B0604030504040204" pitchFamily="34" charset="0"/>
                <a:ea typeface="Tahoma" panose="020B0604030504040204" pitchFamily="34" charset="0"/>
                <a:cs typeface="Tahoma" panose="020B0604030504040204" pitchFamily="34" charset="0"/>
              </a:rPr>
              <a:t>Edmund Optical:</a:t>
            </a:r>
          </a:p>
          <a:p>
            <a:r>
              <a:rPr lang="en-US" sz="1600" dirty="0">
                <a:solidFill>
                  <a:srgbClr val="FFFFD7"/>
                </a:solidFill>
                <a:latin typeface="Tahoma" panose="020B0604030504040204" pitchFamily="34" charset="0"/>
                <a:ea typeface="Tahoma" panose="020B0604030504040204" pitchFamily="34" charset="0"/>
                <a:cs typeface="Tahoma" panose="020B0604030504040204" pitchFamily="34" charset="0"/>
              </a:rPr>
              <a:t> </a:t>
            </a:r>
            <a:r>
              <a:rPr lang="en-US" sz="1600" dirty="0" smtClean="0">
                <a:solidFill>
                  <a:srgbClr val="FFFFD7"/>
                </a:solidFill>
                <a:latin typeface="Tahoma" panose="020B0604030504040204" pitchFamily="34" charset="0"/>
                <a:ea typeface="Tahoma" panose="020B0604030504040204" pitchFamily="34" charset="0"/>
                <a:cs typeface="Tahoma" panose="020B0604030504040204" pitchFamily="34" charset="0"/>
              </a:rPr>
              <a:t>C-mount   1 inch x 32</a:t>
            </a:r>
          </a:p>
          <a:p>
            <a:r>
              <a:rPr lang="en-US" sz="1600" dirty="0" smtClean="0">
                <a:solidFill>
                  <a:srgbClr val="FFFFD7"/>
                </a:solidFill>
                <a:latin typeface="Tahoma" panose="020B0604030504040204" pitchFamily="34" charset="0"/>
                <a:ea typeface="Tahoma" panose="020B0604030504040204" pitchFamily="34" charset="0"/>
                <a:cs typeface="Tahoma" panose="020B0604030504040204" pitchFamily="34" charset="0"/>
              </a:rPr>
              <a:t> T-Mount    M42 x 0.75</a:t>
            </a:r>
          </a:p>
          <a:p>
            <a:endParaRPr lang="en-US" sz="1600" dirty="0">
              <a:solidFill>
                <a:srgbClr val="FFFFD7"/>
              </a:solidFill>
              <a:latin typeface="Tahoma" panose="020B0604030504040204" pitchFamily="34" charset="0"/>
              <a:ea typeface="Tahoma" panose="020B0604030504040204" pitchFamily="34" charset="0"/>
              <a:cs typeface="Tahoma" panose="020B0604030504040204" pitchFamily="34" charset="0"/>
            </a:endParaRPr>
          </a:p>
          <a:p>
            <a:r>
              <a:rPr lang="en-US" sz="1600" dirty="0" smtClean="0">
                <a:solidFill>
                  <a:srgbClr val="FFFFD7"/>
                </a:solidFill>
                <a:latin typeface="Tahoma" panose="020B0604030504040204" pitchFamily="34" charset="0"/>
                <a:ea typeface="Tahoma" panose="020B0604030504040204" pitchFamily="34" charset="0"/>
                <a:cs typeface="Tahoma" panose="020B0604030504040204" pitchFamily="34" charset="0"/>
              </a:rPr>
              <a:t>ThorLabs:</a:t>
            </a:r>
          </a:p>
          <a:p>
            <a:r>
              <a:rPr lang="en-US" sz="1600" dirty="0">
                <a:solidFill>
                  <a:srgbClr val="FFFFD7"/>
                </a:solidFill>
                <a:latin typeface="Tahoma" panose="020B0604030504040204" pitchFamily="34" charset="0"/>
                <a:ea typeface="Tahoma" panose="020B0604030504040204" pitchFamily="34" charset="0"/>
                <a:cs typeface="Tahoma" panose="020B0604030504040204" pitchFamily="34" charset="0"/>
              </a:rPr>
              <a:t> </a:t>
            </a:r>
            <a:r>
              <a:rPr lang="en-US" sz="1600" dirty="0" smtClean="0">
                <a:solidFill>
                  <a:srgbClr val="FFFFD7"/>
                </a:solidFill>
                <a:latin typeface="Tahoma" panose="020B0604030504040204" pitchFamily="34" charset="0"/>
                <a:ea typeface="Tahoma" panose="020B0604030504040204" pitchFamily="34" charset="0"/>
                <a:cs typeface="Tahoma" panose="020B0604030504040204" pitchFamily="34" charset="0"/>
              </a:rPr>
              <a:t>SM1  1.035 inch x 40</a:t>
            </a:r>
          </a:p>
          <a:p>
            <a:r>
              <a:rPr lang="en-US" sz="1600" dirty="0">
                <a:solidFill>
                  <a:srgbClr val="FFFFD7"/>
                </a:solidFill>
                <a:latin typeface="Tahoma" panose="020B0604030504040204" pitchFamily="34" charset="0"/>
                <a:ea typeface="Tahoma" panose="020B0604030504040204" pitchFamily="34" charset="0"/>
                <a:cs typeface="Tahoma" panose="020B0604030504040204" pitchFamily="34" charset="0"/>
              </a:rPr>
              <a:t> </a:t>
            </a:r>
            <a:r>
              <a:rPr lang="en-US" sz="1600" dirty="0" smtClean="0">
                <a:solidFill>
                  <a:srgbClr val="FFFFD7"/>
                </a:solidFill>
                <a:latin typeface="Tahoma" panose="020B0604030504040204" pitchFamily="34" charset="0"/>
                <a:ea typeface="Tahoma" panose="020B0604030504040204" pitchFamily="34" charset="0"/>
                <a:cs typeface="Tahoma" panose="020B0604030504040204" pitchFamily="34" charset="0"/>
              </a:rPr>
              <a:t>SM2  2.035 inch x 40</a:t>
            </a:r>
          </a:p>
          <a:p>
            <a:endParaRPr lang="en-US" sz="1600" dirty="0">
              <a:solidFill>
                <a:srgbClr val="FFFFD7"/>
              </a:solidFill>
              <a:latin typeface="Tahoma" panose="020B0604030504040204" pitchFamily="34" charset="0"/>
              <a:ea typeface="Tahoma" panose="020B0604030504040204" pitchFamily="34" charset="0"/>
              <a:cs typeface="Tahoma" panose="020B0604030504040204" pitchFamily="34" charset="0"/>
            </a:endParaRPr>
          </a:p>
          <a:p>
            <a:r>
              <a:rPr lang="en-US" sz="1600" dirty="0" smtClean="0">
                <a:solidFill>
                  <a:srgbClr val="FFFFD7"/>
                </a:solidFill>
                <a:latin typeface="Tahoma" panose="020B0604030504040204" pitchFamily="34" charset="0"/>
                <a:ea typeface="Tahoma" panose="020B0604030504040204" pitchFamily="34" charset="0"/>
                <a:cs typeface="Tahoma" panose="020B0604030504040204" pitchFamily="34" charset="0"/>
              </a:rPr>
              <a:t>Dalsa Genie:  M42 x1  (Pentax thread)</a:t>
            </a:r>
          </a:p>
          <a:p>
            <a:endParaRPr lang="en-US" dirty="0">
              <a:solidFill>
                <a:srgbClr val="FFFFD7"/>
              </a:solidFill>
            </a:endParaRPr>
          </a:p>
          <a:p>
            <a:pPr marL="285750" indent="-285750">
              <a:buFontTx/>
              <a:buChar char="-"/>
            </a:pPr>
            <a:r>
              <a:rPr lang="en-US" sz="1400" dirty="0" smtClean="0">
                <a:solidFill>
                  <a:srgbClr val="FFFFD7"/>
                </a:solidFill>
                <a:latin typeface="Tahoma" panose="020B0604030504040204" pitchFamily="34" charset="0"/>
                <a:ea typeface="Tahoma" panose="020B0604030504040204" pitchFamily="34" charset="0"/>
                <a:cs typeface="Tahoma" panose="020B0604030504040204" pitchFamily="34" charset="0"/>
              </a:rPr>
              <a:t>Thor has extensive line of thread adapters.</a:t>
            </a:r>
          </a:p>
          <a:p>
            <a:pPr marL="285750" indent="-285750">
              <a:buFontTx/>
              <a:buChar char="-"/>
            </a:pPr>
            <a:r>
              <a:rPr lang="en-US" sz="1400" dirty="0" smtClean="0">
                <a:solidFill>
                  <a:srgbClr val="FFFFD7"/>
                </a:solidFill>
                <a:latin typeface="Tahoma" panose="020B0604030504040204" pitchFamily="34" charset="0"/>
                <a:ea typeface="Tahoma" panose="020B0604030504040204" pitchFamily="34" charset="0"/>
                <a:cs typeface="Tahoma" panose="020B0604030504040204" pitchFamily="34" charset="0"/>
              </a:rPr>
              <a:t>Thor has mounted lenses.</a:t>
            </a:r>
          </a:p>
          <a:p>
            <a:pPr marL="285750" indent="-285750">
              <a:buFontTx/>
              <a:buChar char="-"/>
            </a:pPr>
            <a:r>
              <a:rPr lang="en-US" sz="1400" dirty="0" smtClean="0">
                <a:solidFill>
                  <a:srgbClr val="FFFFD7"/>
                </a:solidFill>
                <a:latin typeface="Tahoma" panose="020B0604030504040204" pitchFamily="34" charset="0"/>
                <a:ea typeface="Tahoma" panose="020B0604030504040204" pitchFamily="34" charset="0"/>
                <a:cs typeface="Tahoma" panose="020B0604030504040204" pitchFamily="34" charset="0"/>
              </a:rPr>
              <a:t>Edmund has more lenses of some types but you will have to mount them and accommodate their lens mount geometry.</a:t>
            </a:r>
            <a:endParaRPr lang="en-US" sz="1400" dirty="0">
              <a:solidFill>
                <a:srgbClr val="FFFFD7"/>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44869190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3468848" y="-577357"/>
            <a:ext cx="1535782" cy="40620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205690" y="2286000"/>
            <a:ext cx="4062097" cy="369332"/>
          </a:xfrm>
          <a:prstGeom prst="rect">
            <a:avLst/>
          </a:prstGeom>
        </p:spPr>
        <p:txBody>
          <a:bodyPr wrap="square">
            <a:spAutoFit/>
          </a:bodyPr>
          <a:lstStyle/>
          <a:p>
            <a:pPr algn="ctr"/>
            <a:r>
              <a:rPr lang="en-US" dirty="0">
                <a:solidFill>
                  <a:srgbClr val="FFFFD7"/>
                </a:solidFill>
              </a:rPr>
              <a:t>http://www.rafcamera.com</a:t>
            </a: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685800"/>
            <a:ext cx="1295400" cy="15357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57200" y="2667000"/>
            <a:ext cx="7620000" cy="3693319"/>
          </a:xfrm>
          <a:prstGeom prst="rect">
            <a:avLst/>
          </a:prstGeom>
        </p:spPr>
        <p:txBody>
          <a:bodyPr wrap="square">
            <a:spAutoFit/>
          </a:bodyPr>
          <a:lstStyle/>
          <a:p>
            <a:r>
              <a:rPr lang="en-US" dirty="0" smtClean="0">
                <a:solidFill>
                  <a:srgbClr val="FFFFD7"/>
                </a:solidFill>
              </a:rPr>
              <a:t>Company based in Belarus</a:t>
            </a:r>
          </a:p>
          <a:p>
            <a:endParaRPr lang="en-US" dirty="0">
              <a:solidFill>
                <a:srgbClr val="FFFFD7"/>
              </a:solidFill>
            </a:endParaRPr>
          </a:p>
          <a:p>
            <a:r>
              <a:rPr lang="en-US" dirty="0" smtClean="0">
                <a:solidFill>
                  <a:srgbClr val="FFFFD7"/>
                </a:solidFill>
              </a:rPr>
              <a:t>Machine shop produces custom adapters (example: dove tail to C-mount) on demand in quantities of 1 or more.</a:t>
            </a:r>
          </a:p>
          <a:p>
            <a:endParaRPr lang="en-US" dirty="0">
              <a:solidFill>
                <a:srgbClr val="FFFFD7"/>
              </a:solidFill>
            </a:endParaRPr>
          </a:p>
          <a:p>
            <a:r>
              <a:rPr lang="en-US" dirty="0" smtClean="0">
                <a:solidFill>
                  <a:srgbClr val="FFFFD7"/>
                </a:solidFill>
              </a:rPr>
              <a:t>Price $30 USD</a:t>
            </a:r>
          </a:p>
          <a:p>
            <a:endParaRPr lang="en-US" dirty="0">
              <a:solidFill>
                <a:srgbClr val="FFFFD7"/>
              </a:solidFill>
            </a:endParaRPr>
          </a:p>
          <a:p>
            <a:r>
              <a:rPr lang="en-US" dirty="0" smtClean="0">
                <a:solidFill>
                  <a:srgbClr val="FFFFD7"/>
                </a:solidFill>
              </a:rPr>
              <a:t>Turn around:</a:t>
            </a:r>
          </a:p>
          <a:p>
            <a:pPr marL="285750" indent="-285750">
              <a:buFontTx/>
              <a:buChar char="-"/>
            </a:pPr>
            <a:r>
              <a:rPr lang="en-US" dirty="0" smtClean="0">
                <a:solidFill>
                  <a:srgbClr val="FFFFD7"/>
                </a:solidFill>
              </a:rPr>
              <a:t>Scale drawing </a:t>
            </a:r>
            <a:r>
              <a:rPr lang="en-US" dirty="0" smtClean="0">
                <a:solidFill>
                  <a:srgbClr val="FFFFD7"/>
                </a:solidFill>
              </a:rPr>
              <a:t>for </a:t>
            </a:r>
            <a:r>
              <a:rPr lang="en-US" dirty="0" smtClean="0">
                <a:solidFill>
                  <a:srgbClr val="FFFFD7"/>
                </a:solidFill>
              </a:rPr>
              <a:t>your </a:t>
            </a:r>
            <a:r>
              <a:rPr lang="en-US" dirty="0" smtClean="0">
                <a:solidFill>
                  <a:srgbClr val="FFFFD7"/>
                </a:solidFill>
              </a:rPr>
              <a:t>approval (days).</a:t>
            </a:r>
            <a:endParaRPr lang="en-US" dirty="0" smtClean="0">
              <a:solidFill>
                <a:srgbClr val="FFFFD7"/>
              </a:solidFill>
            </a:endParaRPr>
          </a:p>
          <a:p>
            <a:pPr marL="285750" indent="-285750">
              <a:buFontTx/>
              <a:buChar char="-"/>
            </a:pPr>
            <a:r>
              <a:rPr lang="en-US" dirty="0" smtClean="0">
                <a:solidFill>
                  <a:srgbClr val="FFFFD7"/>
                </a:solidFill>
              </a:rPr>
              <a:t>Batches to anodize the machined tempered aluminum about 1 per week</a:t>
            </a:r>
          </a:p>
          <a:p>
            <a:pPr marL="285750" indent="-285750">
              <a:buFontTx/>
              <a:buChar char="-"/>
            </a:pPr>
            <a:r>
              <a:rPr lang="en-US" dirty="0" smtClean="0">
                <a:solidFill>
                  <a:srgbClr val="FFFFD7"/>
                </a:solidFill>
              </a:rPr>
              <a:t>Finished product within 2 weeks.</a:t>
            </a:r>
            <a:endParaRPr lang="en-US" dirty="0">
              <a:solidFill>
                <a:srgbClr val="FFFFD7"/>
              </a:solidFill>
            </a:endParaRPr>
          </a:p>
          <a:p>
            <a:pPr marL="285750" indent="-285750">
              <a:buFontTx/>
              <a:buChar char="-"/>
            </a:pPr>
            <a:r>
              <a:rPr lang="en-US" dirty="0" smtClean="0">
                <a:solidFill>
                  <a:srgbClr val="FFFFD7"/>
                </a:solidFill>
              </a:rPr>
              <a:t>Mail</a:t>
            </a:r>
            <a:r>
              <a:rPr lang="en-US" dirty="0" smtClean="0">
                <a:solidFill>
                  <a:srgbClr val="FFFFD7"/>
                </a:solidFill>
              </a:rPr>
              <a:t>, express from Belarus, </a:t>
            </a:r>
            <a:r>
              <a:rPr lang="en-US" dirty="0" smtClean="0">
                <a:solidFill>
                  <a:srgbClr val="FFFFD7"/>
                </a:solidFill>
              </a:rPr>
              <a:t>1-2 weeks.</a:t>
            </a:r>
            <a:endParaRPr lang="en-US" dirty="0" smtClean="0">
              <a:solidFill>
                <a:srgbClr val="FFFFD7"/>
              </a:solidFill>
            </a:endParaRPr>
          </a:p>
          <a:p>
            <a:pPr marL="285750" indent="-285750">
              <a:buFontTx/>
              <a:buChar char="-"/>
            </a:pPr>
            <a:r>
              <a:rPr lang="en-US" dirty="0" smtClean="0">
                <a:solidFill>
                  <a:srgbClr val="FFFFD7"/>
                </a:solidFill>
              </a:rPr>
              <a:t>Overall turn around, </a:t>
            </a:r>
            <a:r>
              <a:rPr lang="en-US" dirty="0" smtClean="0">
                <a:solidFill>
                  <a:srgbClr val="FFFFD7"/>
                </a:solidFill>
              </a:rPr>
              <a:t>under 4 weeks.</a:t>
            </a:r>
            <a:endParaRPr lang="en-US" dirty="0">
              <a:solidFill>
                <a:srgbClr val="FFFFD7"/>
              </a:solidFill>
            </a:endParaRPr>
          </a:p>
        </p:txBody>
      </p:sp>
    </p:spTree>
    <p:extLst>
      <p:ext uri="{BB962C8B-B14F-4D97-AF65-F5344CB8AC3E}">
        <p14:creationId xmlns:p14="http://schemas.microsoft.com/office/powerpoint/2010/main" val="137361600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03817"/>
            <a:ext cx="8636355" cy="3719513"/>
          </a:xfrm>
          <a:prstGeom prst="rect">
            <a:avLst/>
          </a:prstGeom>
          <a:pattFill prst="pct5">
            <a:fgClr>
              <a:schemeClr val="tx1"/>
            </a:fgClr>
            <a:bgClr>
              <a:schemeClr val="bg1"/>
            </a:bgClr>
          </a:pattFill>
          <a:ln>
            <a:noFill/>
          </a:ln>
        </p:spPr>
      </p:pic>
      <p:sp>
        <p:nvSpPr>
          <p:cNvPr id="3" name="TextBox 2"/>
          <p:cNvSpPr txBox="1"/>
          <p:nvPr/>
        </p:nvSpPr>
        <p:spPr>
          <a:xfrm>
            <a:off x="32326" y="3886200"/>
            <a:ext cx="9035473" cy="381000"/>
          </a:xfrm>
          <a:prstGeom prst="rect">
            <a:avLst/>
          </a:prstGeom>
          <a:noFill/>
        </p:spPr>
        <p:txBody>
          <a:bodyPr wrap="square" rtlCol="0">
            <a:spAutoFit/>
          </a:bodyPr>
          <a:lstStyle/>
          <a:p>
            <a:r>
              <a:rPr lang="en-US" dirty="0" smtClean="0">
                <a:solidFill>
                  <a:srgbClr val="FFFFCC"/>
                </a:solidFill>
                <a:latin typeface="Tahoma" panose="020B0604030504040204" pitchFamily="34" charset="0"/>
                <a:ea typeface="Tahoma" panose="020B0604030504040204" pitchFamily="34" charset="0"/>
                <a:cs typeface="Tahoma" panose="020B0604030504040204" pitchFamily="34" charset="0"/>
              </a:rPr>
              <a:t>                            1                2                 3                                  </a:t>
            </a:r>
            <a:endParaRPr lang="en-US" dirty="0">
              <a:solidFill>
                <a:srgbClr val="FFFFCC"/>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6858000" y="203817"/>
            <a:ext cx="804672" cy="603504"/>
          </a:xfrm>
          <a:prstGeom prst="rect">
            <a:avLst/>
          </a:prstGeom>
          <a:pattFill prst="lgCheck">
            <a:fgClr>
              <a:schemeClr val="tx1"/>
            </a:fgClr>
            <a:bgClr>
              <a:schemeClr val="bg1"/>
            </a:bgClr>
          </a:patt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 name="TextBox 4"/>
          <p:cNvSpPr txBox="1"/>
          <p:nvPr/>
        </p:nvSpPr>
        <p:spPr>
          <a:xfrm>
            <a:off x="6604253" y="767051"/>
            <a:ext cx="1312165" cy="661720"/>
          </a:xfrm>
          <a:prstGeom prst="rect">
            <a:avLst/>
          </a:prstGeom>
          <a:noFill/>
        </p:spPr>
        <p:txBody>
          <a:bodyPr wrap="square" rtlCol="0">
            <a:spAutoFit/>
          </a:bodyPr>
          <a:lstStyle/>
          <a:p>
            <a:pPr algn="ctr"/>
            <a:r>
              <a:rPr lang="en-US" sz="1400" dirty="0" smtClean="0">
                <a:latin typeface="Tahoma" panose="020B0604030504040204" pitchFamily="34" charset="0"/>
                <a:ea typeface="Tahoma" panose="020B0604030504040204" pitchFamily="34" charset="0"/>
                <a:cs typeface="Tahoma" panose="020B0604030504040204" pitchFamily="34" charset="0"/>
              </a:rPr>
              <a:t>2/3 in</a:t>
            </a:r>
          </a:p>
          <a:p>
            <a:pPr algn="ctr"/>
            <a:r>
              <a:rPr lang="en-US" sz="1100" dirty="0" smtClean="0">
                <a:latin typeface="Tahoma" panose="020B0604030504040204" pitchFamily="34" charset="0"/>
                <a:ea typeface="Tahoma" panose="020B0604030504040204" pitchFamily="34" charset="0"/>
                <a:cs typeface="Tahoma" panose="020B0604030504040204" pitchFamily="34" charset="0"/>
              </a:rPr>
              <a:t>6.6 x 8.8 mm</a:t>
            </a:r>
          </a:p>
          <a:p>
            <a:pPr algn="ctr"/>
            <a:r>
              <a:rPr lang="en-US" sz="1100" dirty="0" smtClean="0">
                <a:latin typeface="Tahoma" panose="020B0604030504040204" pitchFamily="34" charset="0"/>
                <a:ea typeface="Tahoma" panose="020B0604030504040204" pitchFamily="34" charset="0"/>
                <a:cs typeface="Tahoma" panose="020B0604030504040204" pitchFamily="34" charset="0"/>
              </a:rPr>
              <a:t>11 mm diagonal</a:t>
            </a:r>
            <a:endParaRPr lang="en-US" sz="1100" dirty="0">
              <a:latin typeface="Tahoma" panose="020B0604030504040204" pitchFamily="34" charset="0"/>
              <a:ea typeface="Tahoma" panose="020B0604030504040204" pitchFamily="34" charset="0"/>
              <a:cs typeface="Tahoma" panose="020B0604030504040204" pitchFamily="34" charset="0"/>
            </a:endParaRPr>
          </a:p>
        </p:txBody>
      </p:sp>
      <p:sp>
        <p:nvSpPr>
          <p:cNvPr id="6" name="Rectangle 5"/>
          <p:cNvSpPr/>
          <p:nvPr/>
        </p:nvSpPr>
        <p:spPr>
          <a:xfrm>
            <a:off x="914400" y="764742"/>
            <a:ext cx="1033272" cy="649224"/>
          </a:xfrm>
          <a:prstGeom prst="rect">
            <a:avLst/>
          </a:prstGeom>
          <a:pattFill prst="lgCheck">
            <a:fgClr>
              <a:schemeClr val="tx1"/>
            </a:fgClr>
            <a:bgClr>
              <a:schemeClr val="bg1"/>
            </a:bgClr>
          </a:patt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 name="TextBox 6"/>
          <p:cNvSpPr txBox="1"/>
          <p:nvPr/>
        </p:nvSpPr>
        <p:spPr>
          <a:xfrm>
            <a:off x="717803" y="1476175"/>
            <a:ext cx="1388365" cy="815608"/>
          </a:xfrm>
          <a:prstGeom prst="rect">
            <a:avLst/>
          </a:prstGeom>
          <a:noFill/>
        </p:spPr>
        <p:txBody>
          <a:bodyPr wrap="square" rtlCol="0">
            <a:spAutoFit/>
          </a:bodyPr>
          <a:lstStyle/>
          <a:p>
            <a:pPr algn="ctr"/>
            <a:r>
              <a:rPr lang="en-US" sz="1400" dirty="0" smtClean="0">
                <a:latin typeface="Tahoma" panose="020B0604030504040204" pitchFamily="34" charset="0"/>
                <a:ea typeface="Tahoma" panose="020B0604030504040204" pitchFamily="34" charset="0"/>
                <a:cs typeface="Tahoma" panose="020B0604030504040204" pitchFamily="34" charset="0"/>
              </a:rPr>
              <a:t>1/1.2 in</a:t>
            </a:r>
          </a:p>
          <a:p>
            <a:pPr algn="ctr"/>
            <a:r>
              <a:rPr lang="en-US" sz="1100" dirty="0" smtClean="0">
                <a:latin typeface="Tahoma" panose="020B0604030504040204" pitchFamily="34" charset="0"/>
                <a:ea typeface="Tahoma" panose="020B0604030504040204" pitchFamily="34" charset="0"/>
                <a:cs typeface="Tahoma" panose="020B0604030504040204" pitchFamily="34" charset="0"/>
              </a:rPr>
              <a:t>7.1 x 11.3 mm</a:t>
            </a:r>
          </a:p>
          <a:p>
            <a:pPr algn="ctr"/>
            <a:r>
              <a:rPr lang="en-US" sz="1100" dirty="0" smtClean="0">
                <a:latin typeface="Tahoma" panose="020B0604030504040204" pitchFamily="34" charset="0"/>
                <a:ea typeface="Tahoma" panose="020B0604030504040204" pitchFamily="34" charset="0"/>
                <a:cs typeface="Tahoma" panose="020B0604030504040204" pitchFamily="34" charset="0"/>
              </a:rPr>
              <a:t>13.35 mm diagonal</a:t>
            </a:r>
          </a:p>
          <a:p>
            <a:pPr algn="ctr"/>
            <a:endParaRPr lang="en-US" sz="11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p:cNvSpPr/>
          <p:nvPr/>
        </p:nvSpPr>
        <p:spPr>
          <a:xfrm>
            <a:off x="2062665" y="339978"/>
            <a:ext cx="1170432" cy="877824"/>
          </a:xfrm>
          <a:prstGeom prst="rect">
            <a:avLst/>
          </a:prstGeom>
          <a:pattFill prst="lgCheck">
            <a:fgClr>
              <a:schemeClr val="tx1"/>
            </a:fgClr>
            <a:bgClr>
              <a:schemeClr val="bg1"/>
            </a:bgClr>
          </a:patt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 name="TextBox 8"/>
          <p:cNvSpPr txBox="1"/>
          <p:nvPr/>
        </p:nvSpPr>
        <p:spPr>
          <a:xfrm>
            <a:off x="2035301" y="1245000"/>
            <a:ext cx="1312165" cy="661720"/>
          </a:xfrm>
          <a:prstGeom prst="rect">
            <a:avLst/>
          </a:prstGeom>
          <a:noFill/>
        </p:spPr>
        <p:txBody>
          <a:bodyPr wrap="square" rtlCol="0">
            <a:spAutoFit/>
          </a:bodyPr>
          <a:lstStyle/>
          <a:p>
            <a:pPr algn="ctr"/>
            <a:r>
              <a:rPr lang="en-US" sz="1400" dirty="0" smtClean="0">
                <a:latin typeface="Tahoma" panose="020B0604030504040204" pitchFamily="34" charset="0"/>
                <a:ea typeface="Tahoma" panose="020B0604030504040204" pitchFamily="34" charset="0"/>
                <a:cs typeface="Tahoma" panose="020B0604030504040204" pitchFamily="34" charset="0"/>
              </a:rPr>
              <a:t>1 in</a:t>
            </a:r>
          </a:p>
          <a:p>
            <a:pPr algn="ctr"/>
            <a:r>
              <a:rPr lang="en-US" sz="1100" dirty="0" smtClean="0">
                <a:latin typeface="Tahoma" panose="020B0604030504040204" pitchFamily="34" charset="0"/>
                <a:ea typeface="Tahoma" panose="020B0604030504040204" pitchFamily="34" charset="0"/>
                <a:cs typeface="Tahoma" panose="020B0604030504040204" pitchFamily="34" charset="0"/>
              </a:rPr>
              <a:t>9.6 x 12.8 mm</a:t>
            </a:r>
          </a:p>
          <a:p>
            <a:pPr algn="ctr"/>
            <a:r>
              <a:rPr lang="en-US" sz="1100" dirty="0" smtClean="0">
                <a:latin typeface="Tahoma" panose="020B0604030504040204" pitchFamily="34" charset="0"/>
                <a:ea typeface="Tahoma" panose="020B0604030504040204" pitchFamily="34" charset="0"/>
                <a:cs typeface="Tahoma" panose="020B0604030504040204" pitchFamily="34" charset="0"/>
              </a:rPr>
              <a:t>16 mm diagonal</a:t>
            </a:r>
            <a:endParaRPr lang="en-US" sz="1100" dirty="0">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p:nvSpPr>
        <p:spPr>
          <a:xfrm>
            <a:off x="3429000" y="102883"/>
            <a:ext cx="2249424" cy="1682496"/>
          </a:xfrm>
          <a:prstGeom prst="rect">
            <a:avLst/>
          </a:prstGeom>
          <a:pattFill prst="lgCheck">
            <a:fgClr>
              <a:schemeClr val="tx1"/>
            </a:fgClr>
            <a:bgClr>
              <a:schemeClr val="bg1"/>
            </a:bgClr>
          </a:patt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 name="TextBox 10"/>
          <p:cNvSpPr txBox="1"/>
          <p:nvPr/>
        </p:nvSpPr>
        <p:spPr>
          <a:xfrm>
            <a:off x="3886200" y="613271"/>
            <a:ext cx="1312165" cy="661720"/>
          </a:xfrm>
          <a:prstGeom prst="rect">
            <a:avLst/>
          </a:prstGeom>
          <a:solidFill>
            <a:schemeClr val="bg1"/>
          </a:solidFill>
        </p:spPr>
        <p:txBody>
          <a:bodyPr wrap="square" rtlCol="0">
            <a:spAutoFit/>
          </a:bodyPr>
          <a:lstStyle/>
          <a:p>
            <a:pPr algn="ctr"/>
            <a:r>
              <a:rPr lang="en-US" sz="1400" dirty="0" smtClean="0">
                <a:latin typeface="Tahoma" panose="020B0604030504040204" pitchFamily="34" charset="0"/>
                <a:ea typeface="Tahoma" panose="020B0604030504040204" pitchFamily="34" charset="0"/>
                <a:cs typeface="Tahoma" panose="020B0604030504040204" pitchFamily="34" charset="0"/>
              </a:rPr>
              <a:t>n/a</a:t>
            </a:r>
          </a:p>
          <a:p>
            <a:pPr algn="ctr"/>
            <a:r>
              <a:rPr lang="en-US" sz="1100" dirty="0" smtClean="0">
                <a:latin typeface="Tahoma" panose="020B0604030504040204" pitchFamily="34" charset="0"/>
                <a:ea typeface="Tahoma" panose="020B0604030504040204" pitchFamily="34" charset="0"/>
                <a:cs typeface="Tahoma" panose="020B0604030504040204" pitchFamily="34" charset="0"/>
              </a:rPr>
              <a:t>18.43 x 24.57mm</a:t>
            </a:r>
          </a:p>
          <a:p>
            <a:pPr algn="ctr"/>
            <a:r>
              <a:rPr lang="en-US" sz="1100" dirty="0" smtClean="0">
                <a:latin typeface="Tahoma" panose="020B0604030504040204" pitchFamily="34" charset="0"/>
                <a:ea typeface="Tahoma" panose="020B0604030504040204" pitchFamily="34" charset="0"/>
                <a:cs typeface="Tahoma" panose="020B0604030504040204" pitchFamily="34" charset="0"/>
              </a:rPr>
              <a:t>31 mm diagonal</a:t>
            </a:r>
            <a:endParaRPr lang="en-US" sz="1100" dirty="0">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a:off x="1600199" y="3659674"/>
            <a:ext cx="7264755" cy="307777"/>
          </a:xfrm>
          <a:prstGeom prst="rect">
            <a:avLst/>
          </a:prstGeom>
          <a:noFill/>
        </p:spPr>
        <p:txBody>
          <a:bodyPr wrap="square" rtlCol="0">
            <a:spAutoFit/>
          </a:bodyPr>
          <a:lstStyle/>
          <a:p>
            <a:r>
              <a:rPr lang="en-US" sz="1400" dirty="0" smtClean="0">
                <a:latin typeface="Tahoma" panose="020B0604030504040204" pitchFamily="34" charset="0"/>
                <a:ea typeface="Tahoma" panose="020B0604030504040204" pitchFamily="34" charset="0"/>
                <a:cs typeface="Tahoma" panose="020B0604030504040204" pitchFamily="34" charset="0"/>
              </a:rPr>
              <a:t>$525 CMOS     $799 CMOS      $6995 CMOS                         $8000 CCD pixel shift</a:t>
            </a:r>
            <a:endParaRPr lang="en-US" sz="1100" dirty="0">
              <a:latin typeface="Tahoma" panose="020B0604030504040204" pitchFamily="34" charset="0"/>
              <a:ea typeface="Tahoma" panose="020B0604030504040204" pitchFamily="34" charset="0"/>
              <a:cs typeface="Tahoma" panose="020B0604030504040204" pitchFamily="34" charset="0"/>
            </a:endParaRPr>
          </a:p>
        </p:txBody>
      </p:sp>
      <p:sp>
        <p:nvSpPr>
          <p:cNvPr id="13" name="TextBox 12"/>
          <p:cNvSpPr txBox="1"/>
          <p:nvPr/>
        </p:nvSpPr>
        <p:spPr>
          <a:xfrm>
            <a:off x="7804127" y="203817"/>
            <a:ext cx="1187474" cy="861774"/>
          </a:xfrm>
          <a:prstGeom prst="rect">
            <a:avLst/>
          </a:prstGeom>
          <a:solidFill>
            <a:schemeClr val="bg1"/>
          </a:solidFill>
        </p:spPr>
        <p:txBody>
          <a:bodyPr wrap="square" rtlCol="0">
            <a:spAutoFit/>
          </a:bodyPr>
          <a:lstStyle/>
          <a:p>
            <a:pPr algn="ctr"/>
            <a:r>
              <a:rPr lang="en-US" sz="1000" dirty="0" smtClean="0">
                <a:latin typeface="Tahoma" panose="020B0604030504040204" pitchFamily="34" charset="0"/>
                <a:ea typeface="Tahoma" panose="020B0604030504040204" pitchFamily="34" charset="0"/>
                <a:cs typeface="Tahoma" panose="020B0604030504040204" pitchFamily="34" charset="0"/>
              </a:rPr>
              <a:t>DP74 </a:t>
            </a:r>
          </a:p>
          <a:p>
            <a:pPr algn="ctr"/>
            <a:r>
              <a:rPr lang="en-US" sz="1000" dirty="0" smtClean="0">
                <a:latin typeface="Tahoma" panose="020B0604030504040204" pitchFamily="34" charset="0"/>
                <a:ea typeface="Tahoma" panose="020B0604030504040204" pitchFamily="34" charset="0"/>
                <a:cs typeface="Tahoma" panose="020B0604030504040204" pitchFamily="34" charset="0"/>
              </a:rPr>
              <a:t>1/1.2 in, 2.3 MP</a:t>
            </a:r>
          </a:p>
          <a:p>
            <a:pPr algn="ctr"/>
            <a:r>
              <a:rPr lang="en-US" sz="1000" dirty="0" smtClean="0">
                <a:latin typeface="Tahoma" panose="020B0604030504040204" pitchFamily="34" charset="0"/>
                <a:ea typeface="Tahoma" panose="020B0604030504040204" pitchFamily="34" charset="0"/>
                <a:cs typeface="Tahoma" panose="020B0604030504040204" pitchFamily="34" charset="0"/>
              </a:rPr>
              <a:t>5.86 µ pixel</a:t>
            </a:r>
          </a:p>
          <a:p>
            <a:pPr algn="ctr"/>
            <a:r>
              <a:rPr lang="en-US" sz="1000" dirty="0" smtClean="0">
                <a:latin typeface="Tahoma" panose="020B0604030504040204" pitchFamily="34" charset="0"/>
                <a:ea typeface="Tahoma" panose="020B0604030504040204" pitchFamily="34" charset="0"/>
                <a:cs typeface="Tahoma" panose="020B0604030504040204" pitchFamily="34" charset="0"/>
              </a:rPr>
              <a:t>60 fps</a:t>
            </a:r>
          </a:p>
          <a:p>
            <a:pPr algn="ctr"/>
            <a:r>
              <a:rPr lang="en-US" sz="1000" dirty="0" smtClean="0">
                <a:latin typeface="Tahoma" panose="020B0604030504040204" pitchFamily="34" charset="0"/>
                <a:ea typeface="Tahoma" panose="020B0604030504040204" pitchFamily="34" charset="0"/>
                <a:cs typeface="Tahoma" panose="020B0604030504040204" pitchFamily="34" charset="0"/>
              </a:rPr>
              <a:t>Fluorescence</a:t>
            </a:r>
            <a:endParaRPr lang="en-US" sz="1000" dirty="0">
              <a:latin typeface="Tahoma" panose="020B0604030504040204" pitchFamily="34" charset="0"/>
              <a:ea typeface="Tahoma" panose="020B0604030504040204" pitchFamily="34" charset="0"/>
              <a:cs typeface="Tahoma" panose="020B0604030504040204" pitchFamily="34" charset="0"/>
            </a:endParaRPr>
          </a:p>
        </p:txBody>
      </p:sp>
      <p:sp>
        <p:nvSpPr>
          <p:cNvPr id="15" name="Rectangle 14"/>
          <p:cNvSpPr/>
          <p:nvPr/>
        </p:nvSpPr>
        <p:spPr>
          <a:xfrm>
            <a:off x="862583" y="4648200"/>
            <a:ext cx="1828800" cy="1371600"/>
          </a:xfrm>
          <a:prstGeom prst="rect">
            <a:avLst/>
          </a:prstGeom>
          <a:pattFill prst="lgCheck">
            <a:fgClr>
              <a:schemeClr val="tx1"/>
            </a:fgClr>
            <a:bgClr>
              <a:schemeClr val="bg1"/>
            </a:bgClr>
          </a:patt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 name="TextBox 15"/>
          <p:cNvSpPr txBox="1"/>
          <p:nvPr/>
        </p:nvSpPr>
        <p:spPr>
          <a:xfrm>
            <a:off x="454677" y="5150043"/>
            <a:ext cx="407906" cy="307777"/>
          </a:xfrm>
          <a:prstGeom prst="rect">
            <a:avLst/>
          </a:prstGeom>
          <a:noFill/>
        </p:spPr>
        <p:txBody>
          <a:bodyPr wrap="square" rtlCol="0">
            <a:spAutoFit/>
          </a:bodyPr>
          <a:lstStyle/>
          <a:p>
            <a:pPr algn="ctr"/>
            <a:r>
              <a:rPr lang="en-US" sz="1400" dirty="0">
                <a:solidFill>
                  <a:srgbClr val="FFFFCC"/>
                </a:solidFill>
                <a:latin typeface="Tahoma" panose="020B0604030504040204" pitchFamily="34" charset="0"/>
                <a:ea typeface="Tahoma" panose="020B0604030504040204" pitchFamily="34" charset="0"/>
                <a:cs typeface="Tahoma" panose="020B0604030504040204" pitchFamily="34" charset="0"/>
              </a:rPr>
              <a:t>3</a:t>
            </a:r>
          </a:p>
        </p:txBody>
      </p:sp>
      <p:sp>
        <p:nvSpPr>
          <p:cNvPr id="17" name="TextBox 16"/>
          <p:cNvSpPr txBox="1"/>
          <p:nvPr/>
        </p:nvSpPr>
        <p:spPr>
          <a:xfrm>
            <a:off x="1573030" y="6043867"/>
            <a:ext cx="407906" cy="307777"/>
          </a:xfrm>
          <a:prstGeom prst="rect">
            <a:avLst/>
          </a:prstGeom>
          <a:noFill/>
        </p:spPr>
        <p:txBody>
          <a:bodyPr wrap="square" rtlCol="0">
            <a:spAutoFit/>
          </a:bodyPr>
          <a:lstStyle/>
          <a:p>
            <a:pPr algn="ctr"/>
            <a:r>
              <a:rPr lang="en-US" sz="1400" dirty="0">
                <a:solidFill>
                  <a:srgbClr val="FFFFCC"/>
                </a:solidFill>
                <a:latin typeface="Tahoma" panose="020B0604030504040204" pitchFamily="34" charset="0"/>
                <a:ea typeface="Tahoma" panose="020B0604030504040204" pitchFamily="34" charset="0"/>
                <a:cs typeface="Tahoma" panose="020B0604030504040204" pitchFamily="34" charset="0"/>
              </a:rPr>
              <a:t>4</a:t>
            </a:r>
          </a:p>
        </p:txBody>
      </p:sp>
      <p:cxnSp>
        <p:nvCxnSpPr>
          <p:cNvPr id="19" name="Straight Connector 18"/>
          <p:cNvCxnSpPr/>
          <p:nvPr/>
        </p:nvCxnSpPr>
        <p:spPr>
          <a:xfrm>
            <a:off x="862013" y="4657725"/>
            <a:ext cx="1804987" cy="135255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801894" y="4950023"/>
            <a:ext cx="407906" cy="307777"/>
          </a:xfrm>
          <a:prstGeom prst="rect">
            <a:avLst/>
          </a:prstGeom>
          <a:solidFill>
            <a:schemeClr val="bg1">
              <a:lumMod val="85000"/>
            </a:schemeClr>
          </a:solidFill>
        </p:spPr>
        <p:txBody>
          <a:bodyPr wrap="square" rtlCol="0">
            <a:spAutoFit/>
          </a:bodyPr>
          <a:lstStyle/>
          <a:p>
            <a:pPr algn="ctr"/>
            <a:r>
              <a:rPr lang="en-US" sz="1400" dirty="0" smtClean="0">
                <a:solidFill>
                  <a:srgbClr val="FF0000"/>
                </a:solidFill>
                <a:latin typeface="Tahoma" panose="020B0604030504040204" pitchFamily="34" charset="0"/>
                <a:ea typeface="Tahoma" panose="020B0604030504040204" pitchFamily="34" charset="0"/>
                <a:cs typeface="Tahoma" panose="020B0604030504040204" pitchFamily="34" charset="0"/>
              </a:rPr>
              <a:t>5</a:t>
            </a:r>
            <a:endParaRPr lang="en-US" sz="14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a:off x="903051" y="4340423"/>
            <a:ext cx="1788331" cy="307777"/>
          </a:xfrm>
          <a:prstGeom prst="rect">
            <a:avLst/>
          </a:prstGeom>
          <a:noFill/>
        </p:spPr>
        <p:txBody>
          <a:bodyPr wrap="square" rtlCol="0">
            <a:spAutoFit/>
          </a:bodyPr>
          <a:lstStyle/>
          <a:p>
            <a:pPr algn="ctr"/>
            <a:r>
              <a:rPr lang="en-US" sz="1400" dirty="0" smtClean="0">
                <a:solidFill>
                  <a:srgbClr val="FFFFCC"/>
                </a:solidFill>
                <a:latin typeface="Tahoma" panose="020B0604030504040204" pitchFamily="34" charset="0"/>
                <a:ea typeface="Tahoma" panose="020B0604030504040204" pitchFamily="34" charset="0"/>
                <a:cs typeface="Tahoma" panose="020B0604030504040204" pitchFamily="34" charset="0"/>
              </a:rPr>
              <a:t>Aspect ratio 1:1.333 </a:t>
            </a:r>
            <a:endParaRPr lang="en-US" sz="1400" dirty="0">
              <a:solidFill>
                <a:srgbClr val="FFFFCC"/>
              </a:solidFill>
              <a:latin typeface="Tahoma" panose="020B0604030504040204" pitchFamily="34" charset="0"/>
              <a:ea typeface="Tahoma" panose="020B0604030504040204" pitchFamily="34" charset="0"/>
              <a:cs typeface="Tahoma" panose="020B0604030504040204" pitchFamily="34" charset="0"/>
            </a:endParaRPr>
          </a:p>
        </p:txBody>
      </p:sp>
      <p:pic>
        <p:nvPicPr>
          <p:cNvPr id="16386" name="Picture 2" descr="C:\Users\mluquett10\Desktop\ESPC\Camera-Data\001_IS_2592x2048_V_F100.tif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3097" y="4615206"/>
            <a:ext cx="2259892" cy="1785593"/>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3444245" y="4311121"/>
            <a:ext cx="1788331" cy="307777"/>
          </a:xfrm>
          <a:prstGeom prst="rect">
            <a:avLst/>
          </a:prstGeom>
          <a:noFill/>
        </p:spPr>
        <p:txBody>
          <a:bodyPr wrap="square" rtlCol="0">
            <a:spAutoFit/>
          </a:bodyPr>
          <a:lstStyle/>
          <a:p>
            <a:pPr algn="ctr"/>
            <a:r>
              <a:rPr lang="en-US" sz="1400" dirty="0" smtClean="0">
                <a:solidFill>
                  <a:srgbClr val="FFFFCC"/>
                </a:solidFill>
                <a:latin typeface="Tahoma" panose="020B0604030504040204" pitchFamily="34" charset="0"/>
                <a:ea typeface="Tahoma" panose="020B0604030504040204" pitchFamily="34" charset="0"/>
                <a:cs typeface="Tahoma" panose="020B0604030504040204" pitchFamily="34" charset="0"/>
              </a:rPr>
              <a:t>#2 f-100, 11.15 mm</a:t>
            </a:r>
            <a:endParaRPr lang="en-US" sz="1400" dirty="0">
              <a:solidFill>
                <a:srgbClr val="FFFFCC"/>
              </a:solidFill>
              <a:latin typeface="Tahoma" panose="020B0604030504040204" pitchFamily="34" charset="0"/>
              <a:ea typeface="Tahoma" panose="020B0604030504040204" pitchFamily="34" charset="0"/>
              <a:cs typeface="Tahoma" panose="020B0604030504040204" pitchFamily="34" charset="0"/>
            </a:endParaRPr>
          </a:p>
        </p:txBody>
      </p:sp>
      <p:pic>
        <p:nvPicPr>
          <p:cNvPr id="1638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3600" y="4627477"/>
            <a:ext cx="2209800" cy="1737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TextBox 24"/>
          <p:cNvSpPr txBox="1"/>
          <p:nvPr/>
        </p:nvSpPr>
        <p:spPr>
          <a:xfrm>
            <a:off x="5591696" y="4042635"/>
            <a:ext cx="2942704" cy="523220"/>
          </a:xfrm>
          <a:prstGeom prst="rect">
            <a:avLst/>
          </a:prstGeom>
          <a:noFill/>
        </p:spPr>
        <p:txBody>
          <a:bodyPr wrap="square" rtlCol="0">
            <a:spAutoFit/>
          </a:bodyPr>
          <a:lstStyle/>
          <a:p>
            <a:r>
              <a:rPr lang="en-US" sz="1400" dirty="0" smtClean="0">
                <a:solidFill>
                  <a:srgbClr val="FFFFCC"/>
                </a:solidFill>
                <a:latin typeface="Tahoma" panose="020B0604030504040204" pitchFamily="34" charset="0"/>
                <a:ea typeface="Tahoma" panose="020B0604030504040204" pitchFamily="34" charset="0"/>
                <a:cs typeface="Tahoma" panose="020B0604030504040204" pitchFamily="34" charset="0"/>
              </a:rPr>
              <a:t>#2 f-125, 8.95 mm, 80% of </a:t>
            </a:r>
          </a:p>
          <a:p>
            <a:r>
              <a:rPr lang="en-US" sz="1400" dirty="0">
                <a:solidFill>
                  <a:srgbClr val="FFFFCC"/>
                </a:solidFill>
                <a:latin typeface="Tahoma" panose="020B0604030504040204" pitchFamily="34" charset="0"/>
                <a:ea typeface="Tahoma" panose="020B0604030504040204" pitchFamily="34" charset="0"/>
                <a:cs typeface="Tahoma" panose="020B0604030504040204" pitchFamily="34" charset="0"/>
              </a:rPr>
              <a:t> </a:t>
            </a:r>
            <a:r>
              <a:rPr lang="en-US" sz="1400" dirty="0" smtClean="0">
                <a:solidFill>
                  <a:srgbClr val="FFFFCC"/>
                </a:solidFill>
                <a:latin typeface="Tahoma" panose="020B0604030504040204" pitchFamily="34" charset="0"/>
                <a:ea typeface="Tahoma" panose="020B0604030504040204" pitchFamily="34" charset="0"/>
                <a:cs typeface="Tahoma" panose="020B0604030504040204" pitchFamily="34" charset="0"/>
              </a:rPr>
              <a:t>    available width, 64% of area.</a:t>
            </a:r>
            <a:endParaRPr lang="en-US" sz="1400" dirty="0">
              <a:solidFill>
                <a:srgbClr val="FFFFCC"/>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6215868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3920" y="2819400"/>
            <a:ext cx="8410480" cy="1600438"/>
          </a:xfrm>
          <a:prstGeom prst="rect">
            <a:avLst/>
          </a:prstGeom>
          <a:noFill/>
        </p:spPr>
        <p:txBody>
          <a:bodyPr wrap="square" rtlCol="0">
            <a:spAutoFit/>
          </a:bodyPr>
          <a:lstStyle/>
          <a:p>
            <a:r>
              <a:rPr lang="en-US" sz="1400" dirty="0" smtClean="0">
                <a:solidFill>
                  <a:srgbClr val="FFFFCC"/>
                </a:solidFill>
                <a:latin typeface="Tahoma" panose="020B0604030504040204" pitchFamily="34" charset="0"/>
                <a:ea typeface="Tahoma" panose="020B0604030504040204" pitchFamily="34" charset="0"/>
                <a:cs typeface="Tahoma" panose="020B0604030504040204" pitchFamily="34" charset="0"/>
              </a:rPr>
              <a:t>Performance:</a:t>
            </a:r>
          </a:p>
          <a:p>
            <a:endParaRPr lang="en-US" sz="1400" dirty="0" smtClean="0">
              <a:solidFill>
                <a:srgbClr val="FFFFCC"/>
              </a:solidFill>
              <a:latin typeface="Tahoma" panose="020B0604030504040204" pitchFamily="34" charset="0"/>
              <a:ea typeface="Tahoma" panose="020B0604030504040204" pitchFamily="34" charset="0"/>
              <a:cs typeface="Tahoma" panose="020B0604030504040204" pitchFamily="34" charset="0"/>
            </a:endParaRPr>
          </a:p>
          <a:p>
            <a:r>
              <a:rPr lang="en-US" sz="1400" dirty="0" smtClean="0">
                <a:solidFill>
                  <a:srgbClr val="FFFFCC"/>
                </a:solidFill>
                <a:latin typeface="Tahoma" panose="020B0604030504040204" pitchFamily="34" charset="0"/>
                <a:ea typeface="Tahoma" panose="020B0604030504040204" pitchFamily="34" charset="0"/>
                <a:cs typeface="Tahoma" panose="020B0604030504040204" pitchFamily="34" charset="0"/>
              </a:rPr>
              <a:t>Imaging Source 	</a:t>
            </a:r>
            <a:r>
              <a:rPr lang="en-US" sz="1400" dirty="0">
                <a:solidFill>
                  <a:srgbClr val="FFFFCC"/>
                </a:solidFill>
                <a:latin typeface="Tahoma" panose="020B0604030504040204" pitchFamily="34" charset="0"/>
                <a:ea typeface="Tahoma" panose="020B0604030504040204" pitchFamily="34" charset="0"/>
                <a:cs typeface="Tahoma" panose="020B0604030504040204" pitchFamily="34" charset="0"/>
              </a:rPr>
              <a:t>36 x 28 inch pixelate from 100% to 200</a:t>
            </a:r>
            <a:r>
              <a:rPr lang="en-US" sz="1400" dirty="0" smtClean="0">
                <a:solidFill>
                  <a:srgbClr val="FFFFCC"/>
                </a:solidFill>
                <a:latin typeface="Tahoma" panose="020B0604030504040204" pitchFamily="34" charset="0"/>
                <a:ea typeface="Tahoma" panose="020B0604030504040204" pitchFamily="34" charset="0"/>
                <a:cs typeface="Tahoma" panose="020B0604030504040204" pitchFamily="34" charset="0"/>
              </a:rPr>
              <a:t>% .  11.4 MB tiff  . fov 890 microns /f125</a:t>
            </a:r>
            <a:endParaRPr lang="en-US" sz="1400" dirty="0">
              <a:solidFill>
                <a:srgbClr val="FFFFCC"/>
              </a:solidFill>
              <a:latin typeface="Tahoma" panose="020B0604030504040204" pitchFamily="34" charset="0"/>
              <a:ea typeface="Tahoma" panose="020B0604030504040204" pitchFamily="34" charset="0"/>
              <a:cs typeface="Tahoma" panose="020B0604030504040204" pitchFamily="34" charset="0"/>
            </a:endParaRPr>
          </a:p>
          <a:p>
            <a:endParaRPr lang="en-US" sz="1400" dirty="0">
              <a:solidFill>
                <a:srgbClr val="FFFFCC"/>
              </a:solidFill>
              <a:latin typeface="Tahoma" panose="020B0604030504040204" pitchFamily="34" charset="0"/>
              <a:ea typeface="Tahoma" panose="020B0604030504040204" pitchFamily="34" charset="0"/>
              <a:cs typeface="Tahoma" panose="020B0604030504040204" pitchFamily="34" charset="0"/>
            </a:endParaRPr>
          </a:p>
          <a:p>
            <a:r>
              <a:rPr lang="en-US" sz="1400" dirty="0" smtClean="0">
                <a:solidFill>
                  <a:srgbClr val="FFFFCC"/>
                </a:solidFill>
                <a:latin typeface="Tahoma" panose="020B0604030504040204" pitchFamily="34" charset="0"/>
                <a:ea typeface="Tahoma" panose="020B0604030504040204" pitchFamily="34" charset="0"/>
                <a:cs typeface="Tahoma" panose="020B0604030504040204" pitchFamily="34" charset="0"/>
              </a:rPr>
              <a:t>Dalsa		56 x 42 inch pixelate from 100% to 200% .  36.9 MB tif   . </a:t>
            </a:r>
            <a:r>
              <a:rPr lang="en-US" sz="1400" dirty="0">
                <a:solidFill>
                  <a:srgbClr val="FFFFCC"/>
                </a:solidFill>
                <a:latin typeface="Tahoma" panose="020B0604030504040204" pitchFamily="34" charset="0"/>
                <a:ea typeface="Tahoma" panose="020B0604030504040204" pitchFamily="34" charset="0"/>
                <a:cs typeface="Tahoma" panose="020B0604030504040204" pitchFamily="34" charset="0"/>
              </a:rPr>
              <a:t>fov </a:t>
            </a:r>
            <a:r>
              <a:rPr lang="en-US" sz="1400" dirty="0" smtClean="0">
                <a:solidFill>
                  <a:srgbClr val="FFFFCC"/>
                </a:solidFill>
                <a:latin typeface="Tahoma" panose="020B0604030504040204" pitchFamily="34" charset="0"/>
                <a:ea typeface="Tahoma" panose="020B0604030504040204" pitchFamily="34" charset="0"/>
                <a:cs typeface="Tahoma" panose="020B0604030504040204" pitchFamily="34" charset="0"/>
              </a:rPr>
              <a:t>880 microns /f250</a:t>
            </a:r>
            <a:endParaRPr lang="en-US" sz="1400" dirty="0">
              <a:solidFill>
                <a:srgbClr val="FFFFCC"/>
              </a:solidFill>
              <a:latin typeface="Tahoma" panose="020B0604030504040204" pitchFamily="34" charset="0"/>
              <a:ea typeface="Tahoma" panose="020B0604030504040204" pitchFamily="34" charset="0"/>
              <a:cs typeface="Tahoma" panose="020B0604030504040204" pitchFamily="34" charset="0"/>
            </a:endParaRPr>
          </a:p>
          <a:p>
            <a:endParaRPr lang="en-US" sz="1400" dirty="0">
              <a:solidFill>
                <a:srgbClr val="FFFFCC"/>
              </a:solidFill>
              <a:latin typeface="Tahoma" panose="020B0604030504040204" pitchFamily="34" charset="0"/>
              <a:ea typeface="Tahoma" panose="020B0604030504040204" pitchFamily="34" charset="0"/>
              <a:cs typeface="Tahoma" panose="020B0604030504040204" pitchFamily="34" charset="0"/>
            </a:endParaRPr>
          </a:p>
          <a:p>
            <a:r>
              <a:rPr lang="en-US" sz="1400" dirty="0" smtClean="0">
                <a:solidFill>
                  <a:srgbClr val="FFFFCC"/>
                </a:solidFill>
                <a:latin typeface="Tahoma" panose="020B0604030504040204" pitchFamily="34" charset="0"/>
                <a:ea typeface="Tahoma" panose="020B0604030504040204" pitchFamily="34" charset="0"/>
                <a:cs typeface="Tahoma" panose="020B0604030504040204" pitchFamily="34" charset="0"/>
              </a:rPr>
              <a:t>Olympus 		38 x 29 inch pixelate from 66.7% to 100 % . 38.1 MB tif  . </a:t>
            </a:r>
            <a:r>
              <a:rPr lang="en-US" sz="1400" dirty="0">
                <a:solidFill>
                  <a:srgbClr val="FFFFCC"/>
                </a:solidFill>
                <a:latin typeface="Tahoma" panose="020B0604030504040204" pitchFamily="34" charset="0"/>
                <a:ea typeface="Tahoma" panose="020B0604030504040204" pitchFamily="34" charset="0"/>
                <a:cs typeface="Tahoma" panose="020B0604030504040204" pitchFamily="34" charset="0"/>
              </a:rPr>
              <a:t>fov </a:t>
            </a:r>
            <a:r>
              <a:rPr lang="en-US" sz="1400" dirty="0" smtClean="0">
                <a:solidFill>
                  <a:srgbClr val="FFFFCC"/>
                </a:solidFill>
                <a:latin typeface="Tahoma" panose="020B0604030504040204" pitchFamily="34" charset="0"/>
                <a:ea typeface="Tahoma" panose="020B0604030504040204" pitchFamily="34" charset="0"/>
                <a:cs typeface="Tahoma" panose="020B0604030504040204" pitchFamily="34" charset="0"/>
              </a:rPr>
              <a:t>712 microns /f ?</a:t>
            </a:r>
            <a:endParaRPr lang="en-US" sz="1400" dirty="0">
              <a:solidFill>
                <a:srgbClr val="FFFFCC"/>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2"/>
          <p:cNvSpPr txBox="1"/>
          <p:nvPr/>
        </p:nvSpPr>
        <p:spPr>
          <a:xfrm>
            <a:off x="90053" y="206276"/>
            <a:ext cx="9035473" cy="2308324"/>
          </a:xfrm>
          <a:prstGeom prst="rect">
            <a:avLst/>
          </a:prstGeom>
          <a:noFill/>
        </p:spPr>
        <p:txBody>
          <a:bodyPr wrap="square" rtlCol="0">
            <a:spAutoFit/>
          </a:bodyPr>
          <a:lstStyle/>
          <a:p>
            <a:r>
              <a:rPr lang="en-US" sz="1600" dirty="0" smtClean="0">
                <a:solidFill>
                  <a:srgbClr val="FFFFD7"/>
                </a:solidFill>
                <a:latin typeface="Tahoma" panose="020B0604030504040204" pitchFamily="34" charset="0"/>
                <a:ea typeface="Tahoma" panose="020B0604030504040204" pitchFamily="34" charset="0"/>
                <a:cs typeface="Tahoma" panose="020B0604030504040204" pitchFamily="34" charset="0"/>
              </a:rPr>
              <a:t>1. Basler,  acA1920-40uc                   2.3 MP (1920x1200)     5.86 µ pixel    41 fps  global shutter </a:t>
            </a:r>
          </a:p>
          <a:p>
            <a:pPr marL="342900" indent="-342900">
              <a:buAutoNum type="arabicPeriod"/>
            </a:pPr>
            <a:endParaRPr lang="en-US" sz="1600" dirty="0" smtClean="0">
              <a:solidFill>
                <a:srgbClr val="FFFFD7"/>
              </a:solidFill>
              <a:latin typeface="Tahoma" panose="020B0604030504040204" pitchFamily="34" charset="0"/>
              <a:ea typeface="Tahoma" panose="020B0604030504040204" pitchFamily="34" charset="0"/>
              <a:cs typeface="Tahoma" panose="020B0604030504040204" pitchFamily="34" charset="0"/>
            </a:endParaRPr>
          </a:p>
          <a:p>
            <a:r>
              <a:rPr lang="en-US" sz="1600" dirty="0" smtClean="0">
                <a:solidFill>
                  <a:srgbClr val="FFFFD7"/>
                </a:solidFill>
                <a:latin typeface="Tahoma" panose="020B0604030504040204" pitchFamily="34" charset="0"/>
                <a:ea typeface="Tahoma" panose="020B0604030504040204" pitchFamily="34" charset="0"/>
                <a:cs typeface="Tahoma" panose="020B0604030504040204" pitchFamily="34" charset="0"/>
              </a:rPr>
              <a:t>2. Imaging Source, </a:t>
            </a:r>
            <a:r>
              <a:rPr lang="en-US" sz="1600" dirty="0">
                <a:solidFill>
                  <a:srgbClr val="FFFFD7"/>
                </a:solidFill>
                <a:latin typeface="Tahoma" panose="020B0604030504040204" pitchFamily="34" charset="0"/>
                <a:ea typeface="Tahoma" panose="020B0604030504040204" pitchFamily="34" charset="0"/>
                <a:cs typeface="Tahoma" panose="020B0604030504040204" pitchFamily="34" charset="0"/>
              </a:rPr>
              <a:t>DFK 33GP5000e </a:t>
            </a:r>
            <a:r>
              <a:rPr lang="en-US" sz="1600" dirty="0" smtClean="0">
                <a:solidFill>
                  <a:srgbClr val="FFFFD7"/>
                </a:solidFill>
                <a:latin typeface="Tahoma" panose="020B0604030504040204" pitchFamily="34" charset="0"/>
                <a:ea typeface="Tahoma" panose="020B0604030504040204" pitchFamily="34" charset="0"/>
                <a:cs typeface="Tahoma" panose="020B0604030504040204" pitchFamily="34" charset="0"/>
              </a:rPr>
              <a:t>  5.3 </a:t>
            </a:r>
            <a:r>
              <a:rPr lang="en-US" sz="1600" dirty="0">
                <a:solidFill>
                  <a:srgbClr val="FFFFD7"/>
                </a:solidFill>
                <a:latin typeface="Tahoma" panose="020B0604030504040204" pitchFamily="34" charset="0"/>
                <a:ea typeface="Tahoma" panose="020B0604030504040204" pitchFamily="34" charset="0"/>
                <a:cs typeface="Tahoma" panose="020B0604030504040204" pitchFamily="34" charset="0"/>
              </a:rPr>
              <a:t>MP </a:t>
            </a:r>
            <a:r>
              <a:rPr lang="en-US" sz="1600" dirty="0" smtClean="0">
                <a:solidFill>
                  <a:srgbClr val="FFFFD7"/>
                </a:solidFill>
                <a:latin typeface="Tahoma" panose="020B0604030504040204" pitchFamily="34" charset="0"/>
                <a:ea typeface="Tahoma" panose="020B0604030504040204" pitchFamily="34" charset="0"/>
                <a:cs typeface="Tahoma" panose="020B0604030504040204" pitchFamily="34" charset="0"/>
              </a:rPr>
              <a:t>(2592x2048)     4.8 </a:t>
            </a:r>
            <a:r>
              <a:rPr lang="en-US" sz="1600" dirty="0">
                <a:solidFill>
                  <a:srgbClr val="FFFFD7"/>
                </a:solidFill>
                <a:latin typeface="Tahoma" panose="020B0604030504040204" pitchFamily="34" charset="0"/>
                <a:ea typeface="Tahoma" panose="020B0604030504040204" pitchFamily="34" charset="0"/>
                <a:cs typeface="Tahoma" panose="020B0604030504040204" pitchFamily="34" charset="0"/>
              </a:rPr>
              <a:t>µ pixel   </a:t>
            </a:r>
            <a:r>
              <a:rPr lang="en-US" sz="1600" dirty="0" smtClean="0">
                <a:solidFill>
                  <a:srgbClr val="FFFFD7"/>
                </a:solidFill>
                <a:latin typeface="Tahoma" panose="020B0604030504040204" pitchFamily="34" charset="0"/>
                <a:ea typeface="Tahoma" panose="020B0604030504040204" pitchFamily="34" charset="0"/>
                <a:cs typeface="Tahoma" panose="020B0604030504040204" pitchFamily="34" charset="0"/>
              </a:rPr>
              <a:t>   22 </a:t>
            </a:r>
            <a:r>
              <a:rPr lang="en-US" sz="1600" dirty="0">
                <a:solidFill>
                  <a:srgbClr val="FFFFD7"/>
                </a:solidFill>
                <a:latin typeface="Tahoma" panose="020B0604030504040204" pitchFamily="34" charset="0"/>
                <a:ea typeface="Tahoma" panose="020B0604030504040204" pitchFamily="34" charset="0"/>
                <a:cs typeface="Tahoma" panose="020B0604030504040204" pitchFamily="34" charset="0"/>
              </a:rPr>
              <a:t>fps  global </a:t>
            </a:r>
            <a:r>
              <a:rPr lang="en-US" sz="1600" dirty="0" smtClean="0">
                <a:solidFill>
                  <a:srgbClr val="FFFFD7"/>
                </a:solidFill>
                <a:latin typeface="Tahoma" panose="020B0604030504040204" pitchFamily="34" charset="0"/>
                <a:ea typeface="Tahoma" panose="020B0604030504040204" pitchFamily="34" charset="0"/>
                <a:cs typeface="Tahoma" panose="020B0604030504040204" pitchFamily="34" charset="0"/>
              </a:rPr>
              <a:t>shutter</a:t>
            </a:r>
          </a:p>
          <a:p>
            <a:r>
              <a:rPr lang="en-US" sz="1600" dirty="0" smtClean="0">
                <a:solidFill>
                  <a:srgbClr val="FFFFD7"/>
                </a:solidFill>
                <a:latin typeface="Tahoma" panose="020B0604030504040204" pitchFamily="34" charset="0"/>
                <a:ea typeface="Tahoma" panose="020B0604030504040204" pitchFamily="34" charset="0"/>
                <a:cs typeface="Tahoma" panose="020B0604030504040204" pitchFamily="34" charset="0"/>
              </a:rPr>
              <a:t> </a:t>
            </a:r>
          </a:p>
          <a:p>
            <a:r>
              <a:rPr lang="en-US" sz="1600" dirty="0" smtClean="0">
                <a:solidFill>
                  <a:srgbClr val="FFFFD7"/>
                </a:solidFill>
                <a:latin typeface="Tahoma" panose="020B0604030504040204" pitchFamily="34" charset="0"/>
                <a:ea typeface="Tahoma" panose="020B0604030504040204" pitchFamily="34" charset="0"/>
                <a:cs typeface="Tahoma" panose="020B0604030504040204" pitchFamily="34" charset="0"/>
              </a:rPr>
              <a:t>3. Dalsa, Genie </a:t>
            </a:r>
            <a:r>
              <a:rPr lang="en-US" sz="1600" dirty="0">
                <a:solidFill>
                  <a:srgbClr val="FFFFD7"/>
                </a:solidFill>
                <a:latin typeface="Tahoma" panose="020B0604030504040204" pitchFamily="34" charset="0"/>
                <a:ea typeface="Tahoma" panose="020B0604030504040204" pitchFamily="34" charset="0"/>
                <a:cs typeface="Tahoma" panose="020B0604030504040204" pitchFamily="34" charset="0"/>
              </a:rPr>
              <a:t>TS-C4096  </a:t>
            </a:r>
            <a:r>
              <a:rPr lang="en-US" sz="1600" dirty="0" smtClean="0">
                <a:solidFill>
                  <a:srgbClr val="FFFFD7"/>
                </a:solidFill>
                <a:latin typeface="Tahoma" panose="020B0604030504040204" pitchFamily="34" charset="0"/>
                <a:ea typeface="Tahoma" panose="020B0604030504040204" pitchFamily="34" charset="0"/>
                <a:cs typeface="Tahoma" panose="020B0604030504040204" pitchFamily="34" charset="0"/>
              </a:rPr>
              <a:t>               12.6 MP (4096x3072)     6.0 </a:t>
            </a:r>
            <a:r>
              <a:rPr lang="en-US" sz="1600" dirty="0">
                <a:solidFill>
                  <a:srgbClr val="FFFFD7"/>
                </a:solidFill>
                <a:latin typeface="Tahoma" panose="020B0604030504040204" pitchFamily="34" charset="0"/>
                <a:ea typeface="Tahoma" panose="020B0604030504040204" pitchFamily="34" charset="0"/>
                <a:cs typeface="Tahoma" panose="020B0604030504040204" pitchFamily="34" charset="0"/>
              </a:rPr>
              <a:t>µ pixel   </a:t>
            </a:r>
            <a:r>
              <a:rPr lang="en-US" sz="1600" dirty="0" smtClean="0">
                <a:solidFill>
                  <a:srgbClr val="FFFFD7"/>
                </a:solidFill>
                <a:latin typeface="Tahoma" panose="020B0604030504040204" pitchFamily="34" charset="0"/>
                <a:ea typeface="Tahoma" panose="020B0604030504040204" pitchFamily="34" charset="0"/>
                <a:cs typeface="Tahoma" panose="020B0604030504040204" pitchFamily="34" charset="0"/>
              </a:rPr>
              <a:t>  12 </a:t>
            </a:r>
            <a:r>
              <a:rPr lang="en-US" sz="1600" dirty="0">
                <a:solidFill>
                  <a:srgbClr val="FFFFD7"/>
                </a:solidFill>
                <a:latin typeface="Tahoma" panose="020B0604030504040204" pitchFamily="34" charset="0"/>
                <a:ea typeface="Tahoma" panose="020B0604030504040204" pitchFamily="34" charset="0"/>
                <a:cs typeface="Tahoma" panose="020B0604030504040204" pitchFamily="34" charset="0"/>
              </a:rPr>
              <a:t>fps  global </a:t>
            </a:r>
            <a:r>
              <a:rPr lang="en-US" sz="1600" dirty="0" smtClean="0">
                <a:solidFill>
                  <a:srgbClr val="FFFFD7"/>
                </a:solidFill>
                <a:latin typeface="Tahoma" panose="020B0604030504040204" pitchFamily="34" charset="0"/>
                <a:ea typeface="Tahoma" panose="020B0604030504040204" pitchFamily="34" charset="0"/>
                <a:cs typeface="Tahoma" panose="020B0604030504040204" pitchFamily="34" charset="0"/>
              </a:rPr>
              <a:t>shutter</a:t>
            </a:r>
          </a:p>
          <a:p>
            <a:endParaRPr lang="en-US" sz="1600" dirty="0" smtClean="0">
              <a:solidFill>
                <a:srgbClr val="FFFFD7"/>
              </a:solidFill>
              <a:latin typeface="Tahoma" panose="020B0604030504040204" pitchFamily="34" charset="0"/>
              <a:ea typeface="Tahoma" panose="020B0604030504040204" pitchFamily="34" charset="0"/>
              <a:cs typeface="Tahoma" panose="020B0604030504040204" pitchFamily="34" charset="0"/>
            </a:endParaRPr>
          </a:p>
          <a:p>
            <a:r>
              <a:rPr lang="en-US" sz="1600" dirty="0" smtClean="0">
                <a:solidFill>
                  <a:srgbClr val="FFFFD7"/>
                </a:solidFill>
                <a:latin typeface="Tahoma" panose="020B0604030504040204" pitchFamily="34" charset="0"/>
                <a:ea typeface="Tahoma" panose="020B0604030504040204" pitchFamily="34" charset="0"/>
                <a:cs typeface="Tahoma" panose="020B0604030504040204" pitchFamily="34" charset="0"/>
              </a:rPr>
              <a:t>4. Olympus DP72                             1.36 </a:t>
            </a:r>
            <a:r>
              <a:rPr lang="en-US" sz="1600" dirty="0">
                <a:solidFill>
                  <a:srgbClr val="FFFFD7"/>
                </a:solidFill>
                <a:latin typeface="Tahoma" panose="020B0604030504040204" pitchFamily="34" charset="0"/>
                <a:ea typeface="Tahoma" panose="020B0604030504040204" pitchFamily="34" charset="0"/>
                <a:cs typeface="Tahoma" panose="020B0604030504040204" pitchFamily="34" charset="0"/>
              </a:rPr>
              <a:t>MP (</a:t>
            </a:r>
            <a:r>
              <a:rPr lang="en-US" sz="1600" dirty="0" smtClean="0">
                <a:solidFill>
                  <a:srgbClr val="FFFFD7"/>
                </a:solidFill>
                <a:latin typeface="Tahoma" panose="020B0604030504040204" pitchFamily="34" charset="0"/>
                <a:ea typeface="Tahoma" panose="020B0604030504040204" pitchFamily="34" charset="0"/>
                <a:cs typeface="Tahoma" panose="020B0604030504040204" pitchFamily="34" charset="0"/>
              </a:rPr>
              <a:t>1360x1024)     6.45 </a:t>
            </a:r>
            <a:r>
              <a:rPr lang="en-US" sz="1600" dirty="0">
                <a:solidFill>
                  <a:srgbClr val="FFFFD7"/>
                </a:solidFill>
                <a:latin typeface="Tahoma" panose="020B0604030504040204" pitchFamily="34" charset="0"/>
                <a:ea typeface="Tahoma" panose="020B0604030504040204" pitchFamily="34" charset="0"/>
                <a:cs typeface="Tahoma" panose="020B0604030504040204" pitchFamily="34" charset="0"/>
              </a:rPr>
              <a:t>µ </a:t>
            </a:r>
            <a:r>
              <a:rPr lang="en-US" sz="1600" dirty="0" smtClean="0">
                <a:solidFill>
                  <a:srgbClr val="FFFFD7"/>
                </a:solidFill>
                <a:latin typeface="Tahoma" panose="020B0604030504040204" pitchFamily="34" charset="0"/>
                <a:ea typeface="Tahoma" panose="020B0604030504040204" pitchFamily="34" charset="0"/>
                <a:cs typeface="Tahoma" panose="020B0604030504040204" pitchFamily="34" charset="0"/>
              </a:rPr>
              <a:t>pixel   15 fps  </a:t>
            </a:r>
            <a:r>
              <a:rPr lang="en-US" sz="1200" dirty="0" smtClean="0">
                <a:solidFill>
                  <a:srgbClr val="FFFFD7"/>
                </a:solidFill>
                <a:latin typeface="Tahoma" panose="020B0604030504040204" pitchFamily="34" charset="0"/>
                <a:ea typeface="Tahoma" panose="020B0604030504040204" pitchFamily="34" charset="0"/>
                <a:cs typeface="Tahoma" panose="020B0604030504040204" pitchFamily="34" charset="0"/>
              </a:rPr>
              <a:t>progressive scan</a:t>
            </a:r>
          </a:p>
          <a:p>
            <a:r>
              <a:rPr lang="en-US" sz="1600" dirty="0">
                <a:solidFill>
                  <a:srgbClr val="FFFFD7"/>
                </a:solidFill>
                <a:latin typeface="Tahoma" panose="020B0604030504040204" pitchFamily="34" charset="0"/>
                <a:ea typeface="Tahoma" panose="020B0604030504040204" pitchFamily="34" charset="0"/>
                <a:cs typeface="Tahoma" panose="020B0604030504040204" pitchFamily="34" charset="0"/>
              </a:rPr>
              <a:t> </a:t>
            </a:r>
            <a:r>
              <a:rPr lang="en-US" sz="1600" dirty="0" smtClean="0">
                <a:solidFill>
                  <a:srgbClr val="FFFFD7"/>
                </a:solidFill>
                <a:latin typeface="Tahoma" panose="020B0604030504040204" pitchFamily="34" charset="0"/>
                <a:ea typeface="Tahoma" panose="020B0604030504040204" pitchFamily="34" charset="0"/>
                <a:cs typeface="Tahoma" panose="020B0604030504040204" pitchFamily="34" charset="0"/>
              </a:rPr>
              <a:t>                                                     3.2  MP  (2070x15470    pixel shift</a:t>
            </a:r>
          </a:p>
          <a:p>
            <a:r>
              <a:rPr lang="en-US" sz="1600" dirty="0">
                <a:solidFill>
                  <a:srgbClr val="FFFFD7"/>
                </a:solidFill>
                <a:latin typeface="Tahoma" panose="020B0604030504040204" pitchFamily="34" charset="0"/>
                <a:ea typeface="Tahoma" panose="020B0604030504040204" pitchFamily="34" charset="0"/>
                <a:cs typeface="Tahoma" panose="020B0604030504040204" pitchFamily="34" charset="0"/>
              </a:rPr>
              <a:t> </a:t>
            </a:r>
            <a:r>
              <a:rPr lang="en-US" sz="1600" dirty="0" smtClean="0">
                <a:solidFill>
                  <a:srgbClr val="FFFFD7"/>
                </a:solidFill>
                <a:latin typeface="Tahoma" panose="020B0604030504040204" pitchFamily="34" charset="0"/>
                <a:ea typeface="Tahoma" panose="020B0604030504040204" pitchFamily="34" charset="0"/>
                <a:cs typeface="Tahoma" panose="020B0604030504040204" pitchFamily="34" charset="0"/>
              </a:rPr>
              <a:t>                                                    12.8 MP  (4140x3096)     pixel shift</a:t>
            </a:r>
            <a:endParaRPr lang="en-US" sz="1600" dirty="0">
              <a:solidFill>
                <a:srgbClr val="FFFFD7"/>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0978154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926080" y="381000"/>
            <a:ext cx="3474720" cy="912114"/>
          </a:xfrm>
          <a:prstGeom prst="rect">
            <a:avLst/>
          </a:prstGeom>
        </p:spPr>
      </p:pic>
      <p:pic>
        <p:nvPicPr>
          <p:cNvPr id="6" name="Picture 5"/>
          <p:cNvPicPr>
            <a:picLocks noChangeAspect="1"/>
          </p:cNvPicPr>
          <p:nvPr/>
        </p:nvPicPr>
        <p:blipFill>
          <a:blip r:embed="rId2"/>
          <a:stretch>
            <a:fillRect/>
          </a:stretch>
        </p:blipFill>
        <p:spPr>
          <a:xfrm>
            <a:off x="1415141" y="1371600"/>
            <a:ext cx="6966859" cy="1828800"/>
          </a:xfrm>
          <a:prstGeom prst="rect">
            <a:avLst/>
          </a:prstGeom>
        </p:spPr>
      </p:pic>
      <p:pic>
        <p:nvPicPr>
          <p:cNvPr id="184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276600"/>
            <a:ext cx="8196146"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2283229" y="609600"/>
            <a:ext cx="606829" cy="369332"/>
          </a:xfrm>
          <a:prstGeom prst="rect">
            <a:avLst/>
          </a:prstGeom>
        </p:spPr>
        <p:txBody>
          <a:bodyPr wrap="square">
            <a:spAutoFit/>
          </a:bodyPr>
          <a:lstStyle/>
          <a:p>
            <a:pPr algn="ctr"/>
            <a:r>
              <a:rPr lang="en-US" dirty="0" smtClean="0">
                <a:solidFill>
                  <a:srgbClr val="FFFFD7"/>
                </a:solidFill>
              </a:rPr>
              <a:t>1X</a:t>
            </a:r>
            <a:endParaRPr lang="en-US" dirty="0">
              <a:solidFill>
                <a:srgbClr val="FFFFD7"/>
              </a:solidFill>
            </a:endParaRPr>
          </a:p>
        </p:txBody>
      </p:sp>
      <p:sp>
        <p:nvSpPr>
          <p:cNvPr id="10" name="Rectangle 9"/>
          <p:cNvSpPr/>
          <p:nvPr/>
        </p:nvSpPr>
        <p:spPr>
          <a:xfrm>
            <a:off x="799407" y="2101334"/>
            <a:ext cx="606829" cy="369332"/>
          </a:xfrm>
          <a:prstGeom prst="rect">
            <a:avLst/>
          </a:prstGeom>
        </p:spPr>
        <p:txBody>
          <a:bodyPr wrap="square">
            <a:spAutoFit/>
          </a:bodyPr>
          <a:lstStyle/>
          <a:p>
            <a:pPr algn="ctr"/>
            <a:r>
              <a:rPr lang="en-US" dirty="0" smtClean="0">
                <a:solidFill>
                  <a:srgbClr val="FFFFD7"/>
                </a:solidFill>
              </a:rPr>
              <a:t>2X</a:t>
            </a:r>
            <a:endParaRPr lang="en-US" dirty="0">
              <a:solidFill>
                <a:srgbClr val="FFFFD7"/>
              </a:solidFill>
            </a:endParaRPr>
          </a:p>
        </p:txBody>
      </p:sp>
      <p:sp>
        <p:nvSpPr>
          <p:cNvPr id="11" name="Rectangle 10"/>
          <p:cNvSpPr/>
          <p:nvPr/>
        </p:nvSpPr>
        <p:spPr>
          <a:xfrm>
            <a:off x="231371" y="4455604"/>
            <a:ext cx="606829" cy="369332"/>
          </a:xfrm>
          <a:prstGeom prst="rect">
            <a:avLst/>
          </a:prstGeom>
        </p:spPr>
        <p:txBody>
          <a:bodyPr wrap="square">
            <a:spAutoFit/>
          </a:bodyPr>
          <a:lstStyle/>
          <a:p>
            <a:pPr algn="ctr"/>
            <a:r>
              <a:rPr lang="en-US" dirty="0" smtClean="0">
                <a:solidFill>
                  <a:srgbClr val="FFFFD7"/>
                </a:solidFill>
              </a:rPr>
              <a:t>3X</a:t>
            </a:r>
            <a:endParaRPr lang="en-US" dirty="0">
              <a:solidFill>
                <a:srgbClr val="FFFFD7"/>
              </a:solidFill>
            </a:endParaRPr>
          </a:p>
        </p:txBody>
      </p:sp>
    </p:spTree>
    <p:extLst>
      <p:ext uri="{BB962C8B-B14F-4D97-AF65-F5344CB8AC3E}">
        <p14:creationId xmlns:p14="http://schemas.microsoft.com/office/powerpoint/2010/main" val="409979381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52400"/>
            <a:ext cx="6553200" cy="369332"/>
          </a:xfrm>
          <a:prstGeom prst="rect">
            <a:avLst/>
          </a:prstGeom>
        </p:spPr>
        <p:txBody>
          <a:bodyPr wrap="square">
            <a:spAutoFit/>
          </a:bodyPr>
          <a:lstStyle/>
          <a:p>
            <a:r>
              <a:rPr lang="en-US" dirty="0" smtClean="0">
                <a:solidFill>
                  <a:srgbClr val="FFFFD7"/>
                </a:solidFill>
              </a:rPr>
              <a:t>Imaging Source:  Microscope Camera  (</a:t>
            </a:r>
            <a:r>
              <a:rPr lang="en-US" dirty="0">
                <a:solidFill>
                  <a:srgbClr val="FFFFD7"/>
                </a:solidFill>
              </a:rPr>
              <a:t>DFK </a:t>
            </a:r>
            <a:r>
              <a:rPr lang="en-US" dirty="0" smtClean="0">
                <a:solidFill>
                  <a:srgbClr val="FFFFD7"/>
                </a:solidFill>
              </a:rPr>
              <a:t>MKU130-10x22)</a:t>
            </a:r>
            <a:endParaRPr lang="en-US" dirty="0">
              <a:solidFill>
                <a:srgbClr val="FFFFD7"/>
              </a:solidFill>
            </a:endParaRPr>
          </a:p>
        </p:txBody>
      </p:sp>
      <p:pic>
        <p:nvPicPr>
          <p:cNvPr id="1946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538" y="685800"/>
            <a:ext cx="2857500" cy="2562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094672" y="3244334"/>
            <a:ext cx="2954655" cy="369332"/>
          </a:xfrm>
          <a:prstGeom prst="rect">
            <a:avLst/>
          </a:prstGeom>
        </p:spPr>
        <p:txBody>
          <a:bodyPr wrap="none">
            <a:spAutoFit/>
          </a:bodyPr>
          <a:lstStyle/>
          <a:p>
            <a:r>
              <a:rPr lang="en-US" dirty="0"/>
              <a:t>DFK MKU130-10x22	</a:t>
            </a:r>
          </a:p>
        </p:txBody>
      </p:sp>
      <p:sp>
        <p:nvSpPr>
          <p:cNvPr id="3" name="Rectangle 2"/>
          <p:cNvSpPr/>
          <p:nvPr/>
        </p:nvSpPr>
        <p:spPr>
          <a:xfrm>
            <a:off x="253538" y="4091732"/>
            <a:ext cx="8661862" cy="2385268"/>
          </a:xfrm>
          <a:prstGeom prst="rect">
            <a:avLst/>
          </a:prstGeom>
          <a:solidFill>
            <a:schemeClr val="tx2">
              <a:lumMod val="75000"/>
            </a:schemeClr>
          </a:solidFill>
          <a:ln w="25400">
            <a:solidFill>
              <a:schemeClr val="accent2">
                <a:lumMod val="50000"/>
              </a:schemeClr>
            </a:solidFill>
          </a:ln>
        </p:spPr>
        <p:txBody>
          <a:bodyPr wrap="square">
            <a:spAutoFit/>
          </a:bodyPr>
          <a:lstStyle/>
          <a:p>
            <a:pPr>
              <a:spcAft>
                <a:spcPts val="300"/>
              </a:spcAft>
            </a:pPr>
            <a:r>
              <a:rPr lang="en-US" dirty="0" smtClean="0">
                <a:solidFill>
                  <a:srgbClr val="FFFFD7"/>
                </a:solidFill>
              </a:rPr>
              <a:t>Resolution: 4128 x 3096  (12.8 MP)</a:t>
            </a:r>
          </a:p>
          <a:p>
            <a:pPr>
              <a:spcAft>
                <a:spcPts val="300"/>
              </a:spcAft>
            </a:pPr>
            <a:r>
              <a:rPr lang="en-US" dirty="0" smtClean="0">
                <a:solidFill>
                  <a:srgbClr val="FFFFD7"/>
                </a:solidFill>
              </a:rPr>
              <a:t>Shutter: Rolling</a:t>
            </a:r>
          </a:p>
          <a:p>
            <a:pPr>
              <a:spcAft>
                <a:spcPts val="300"/>
              </a:spcAft>
            </a:pPr>
            <a:r>
              <a:rPr lang="en-US" dirty="0" smtClean="0">
                <a:solidFill>
                  <a:srgbClr val="FFFFD7"/>
                </a:solidFill>
              </a:rPr>
              <a:t>Frame rate: 30 fps @ </a:t>
            </a:r>
            <a:r>
              <a:rPr lang="en-US" u="sng" dirty="0" smtClean="0">
                <a:solidFill>
                  <a:srgbClr val="FFFFD7"/>
                </a:solidFill>
              </a:rPr>
              <a:t>&lt;</a:t>
            </a:r>
            <a:r>
              <a:rPr lang="en-US" dirty="0" smtClean="0">
                <a:solidFill>
                  <a:srgbClr val="FFFFD7"/>
                </a:solidFill>
              </a:rPr>
              <a:t> 1920 x 1080; 1 fps @ higher res. </a:t>
            </a:r>
            <a:endParaRPr lang="en-US" u="sng" dirty="0" smtClean="0">
              <a:solidFill>
                <a:srgbClr val="FFFFD7"/>
              </a:solidFill>
            </a:endParaRPr>
          </a:p>
          <a:p>
            <a:pPr>
              <a:spcAft>
                <a:spcPts val="300"/>
              </a:spcAft>
            </a:pPr>
            <a:r>
              <a:rPr lang="en-US" dirty="0" smtClean="0">
                <a:solidFill>
                  <a:srgbClr val="FFFFD7"/>
                </a:solidFill>
              </a:rPr>
              <a:t>Sensor : CMOS Exmor</a:t>
            </a:r>
          </a:p>
          <a:p>
            <a:pPr>
              <a:spcAft>
                <a:spcPts val="300"/>
              </a:spcAft>
            </a:pPr>
            <a:r>
              <a:rPr lang="en-US" dirty="0" smtClean="0">
                <a:solidFill>
                  <a:srgbClr val="FFFFD7"/>
                </a:solidFill>
              </a:rPr>
              <a:t>Format:  1/2.5  (4.3 x 5.8 mm; 7.2 mm diagonal)</a:t>
            </a:r>
          </a:p>
          <a:p>
            <a:pPr>
              <a:spcAft>
                <a:spcPts val="300"/>
              </a:spcAft>
            </a:pPr>
            <a:r>
              <a:rPr lang="en-US" dirty="0" smtClean="0">
                <a:solidFill>
                  <a:srgbClr val="FFFFD7"/>
                </a:solidFill>
              </a:rPr>
              <a:t>Pixels: 1.4 microns</a:t>
            </a:r>
          </a:p>
          <a:p>
            <a:endParaRPr lang="en-US" sz="1400" dirty="0">
              <a:solidFill>
                <a:srgbClr val="FFFFD7"/>
              </a:solidFill>
            </a:endParaRPr>
          </a:p>
          <a:p>
            <a:r>
              <a:rPr lang="en-US" sz="1200" dirty="0" smtClean="0">
                <a:solidFill>
                  <a:srgbClr val="FFFFD7"/>
                </a:solidFill>
                <a:latin typeface="Tahoma" panose="020B0604030504040204" pitchFamily="34" charset="0"/>
                <a:ea typeface="Tahoma" panose="020B0604030504040204" pitchFamily="34" charset="0"/>
                <a:cs typeface="Tahoma" panose="020B0604030504040204" pitchFamily="34" charset="0"/>
              </a:rPr>
              <a:t>Imaging Source 2592x2048 (1.4</a:t>
            </a:r>
            <a:r>
              <a:rPr lang="en-US" sz="1200" baseline="30000" dirty="0" smtClean="0">
                <a:solidFill>
                  <a:srgbClr val="FFFFD7"/>
                </a:solidFill>
                <a:latin typeface="Tahoma" panose="020B0604030504040204" pitchFamily="34" charset="0"/>
                <a:ea typeface="Tahoma" panose="020B0604030504040204" pitchFamily="34" charset="0"/>
                <a:cs typeface="Tahoma" panose="020B0604030504040204" pitchFamily="34" charset="0"/>
              </a:rPr>
              <a:t>2</a:t>
            </a:r>
            <a:r>
              <a:rPr lang="en-US" sz="1200" dirty="0" smtClean="0">
                <a:solidFill>
                  <a:srgbClr val="FFFFD7"/>
                </a:solidFill>
                <a:latin typeface="Tahoma" panose="020B0604030504040204" pitchFamily="34" charset="0"/>
                <a:ea typeface="Tahoma" panose="020B0604030504040204" pitchFamily="34" charset="0"/>
                <a:cs typeface="Tahoma" panose="020B0604030504040204" pitchFamily="34" charset="0"/>
              </a:rPr>
              <a:t>/4.8</a:t>
            </a:r>
            <a:r>
              <a:rPr lang="en-US" sz="1200" baseline="30000" dirty="0" smtClean="0">
                <a:solidFill>
                  <a:srgbClr val="FFFFD7"/>
                </a:solidFill>
                <a:latin typeface="Tahoma" panose="020B0604030504040204" pitchFamily="34" charset="0"/>
                <a:ea typeface="Tahoma" panose="020B0604030504040204" pitchFamily="34" charset="0"/>
                <a:cs typeface="Tahoma" panose="020B0604030504040204" pitchFamily="34" charset="0"/>
              </a:rPr>
              <a:t>2</a:t>
            </a:r>
            <a:r>
              <a:rPr lang="en-US" sz="1200" dirty="0" smtClean="0">
                <a:solidFill>
                  <a:srgbClr val="FFFFD7"/>
                </a:solidFill>
                <a:latin typeface="Tahoma" panose="020B0604030504040204" pitchFamily="34" charset="0"/>
                <a:ea typeface="Tahoma" panose="020B0604030504040204" pitchFamily="34" charset="0"/>
                <a:cs typeface="Tahoma" panose="020B0604030504040204" pitchFamily="34" charset="0"/>
              </a:rPr>
              <a:t>) = 8.5% </a:t>
            </a:r>
            <a:r>
              <a:rPr lang="en-US" sz="1200" dirty="0">
                <a:solidFill>
                  <a:srgbClr val="FFFFD7"/>
                </a:solidFill>
                <a:latin typeface="Tahoma" panose="020B0604030504040204" pitchFamily="34" charset="0"/>
                <a:ea typeface="Tahoma" panose="020B0604030504040204" pitchFamily="34" charset="0"/>
                <a:cs typeface="Tahoma" panose="020B0604030504040204" pitchFamily="34" charset="0"/>
              </a:rPr>
              <a:t>	</a:t>
            </a:r>
            <a:r>
              <a:rPr lang="en-US" sz="1200" dirty="0" smtClean="0">
                <a:solidFill>
                  <a:srgbClr val="FFFFD7"/>
                </a:solidFill>
                <a:latin typeface="Tahoma" panose="020B0604030504040204" pitchFamily="34" charset="0"/>
                <a:ea typeface="Tahoma" panose="020B0604030504040204" pitchFamily="34" charset="0"/>
                <a:cs typeface="Tahoma" panose="020B0604030504040204" pitchFamily="34" charset="0"/>
              </a:rPr>
              <a:t> Dalsa Genie 4096x3072 </a:t>
            </a:r>
            <a:r>
              <a:rPr lang="en-US" sz="1200" dirty="0">
                <a:solidFill>
                  <a:srgbClr val="FFFFD7"/>
                </a:solidFill>
                <a:latin typeface="Tahoma" panose="020B0604030504040204" pitchFamily="34" charset="0"/>
                <a:ea typeface="Tahoma" panose="020B0604030504040204" pitchFamily="34" charset="0"/>
                <a:cs typeface="Tahoma" panose="020B0604030504040204" pitchFamily="34" charset="0"/>
              </a:rPr>
              <a:t>(</a:t>
            </a:r>
            <a:r>
              <a:rPr lang="en-US" sz="1200" dirty="0" smtClean="0">
                <a:solidFill>
                  <a:srgbClr val="FFFFD7"/>
                </a:solidFill>
                <a:latin typeface="Tahoma" panose="020B0604030504040204" pitchFamily="34" charset="0"/>
                <a:ea typeface="Tahoma" panose="020B0604030504040204" pitchFamily="34" charset="0"/>
                <a:cs typeface="Tahoma" panose="020B0604030504040204" pitchFamily="34" charset="0"/>
              </a:rPr>
              <a:t>1.4</a:t>
            </a:r>
            <a:r>
              <a:rPr lang="en-US" sz="1200" baseline="30000" dirty="0" smtClean="0">
                <a:solidFill>
                  <a:srgbClr val="FFFFD7"/>
                </a:solidFill>
                <a:latin typeface="Tahoma" panose="020B0604030504040204" pitchFamily="34" charset="0"/>
                <a:ea typeface="Tahoma" panose="020B0604030504040204" pitchFamily="34" charset="0"/>
                <a:cs typeface="Tahoma" panose="020B0604030504040204" pitchFamily="34" charset="0"/>
              </a:rPr>
              <a:t>2</a:t>
            </a:r>
            <a:r>
              <a:rPr lang="en-US" sz="1200" dirty="0" smtClean="0">
                <a:solidFill>
                  <a:srgbClr val="FFFFD7"/>
                </a:solidFill>
                <a:latin typeface="Tahoma" panose="020B0604030504040204" pitchFamily="34" charset="0"/>
                <a:ea typeface="Tahoma" panose="020B0604030504040204" pitchFamily="34" charset="0"/>
                <a:cs typeface="Tahoma" panose="020B0604030504040204" pitchFamily="34" charset="0"/>
              </a:rPr>
              <a:t>/6</a:t>
            </a:r>
            <a:r>
              <a:rPr lang="en-US" sz="1200" baseline="30000" dirty="0" smtClean="0">
                <a:solidFill>
                  <a:srgbClr val="FFFFD7"/>
                </a:solidFill>
                <a:latin typeface="Tahoma" panose="020B0604030504040204" pitchFamily="34" charset="0"/>
                <a:ea typeface="Tahoma" panose="020B0604030504040204" pitchFamily="34" charset="0"/>
                <a:cs typeface="Tahoma" panose="020B0604030504040204" pitchFamily="34" charset="0"/>
              </a:rPr>
              <a:t>2</a:t>
            </a:r>
            <a:r>
              <a:rPr lang="en-US" sz="1200" dirty="0">
                <a:solidFill>
                  <a:srgbClr val="FFFFD7"/>
                </a:solidFill>
                <a:latin typeface="Tahoma" panose="020B0604030504040204" pitchFamily="34" charset="0"/>
                <a:ea typeface="Tahoma" panose="020B0604030504040204" pitchFamily="34" charset="0"/>
                <a:cs typeface="Tahoma" panose="020B0604030504040204" pitchFamily="34" charset="0"/>
              </a:rPr>
              <a:t>) = </a:t>
            </a:r>
            <a:r>
              <a:rPr lang="en-US" sz="1200" dirty="0" smtClean="0">
                <a:solidFill>
                  <a:srgbClr val="FFFFD7"/>
                </a:solidFill>
                <a:latin typeface="Tahoma" panose="020B0604030504040204" pitchFamily="34" charset="0"/>
                <a:ea typeface="Tahoma" panose="020B0604030504040204" pitchFamily="34" charset="0"/>
                <a:cs typeface="Tahoma" panose="020B0604030504040204" pitchFamily="34" charset="0"/>
              </a:rPr>
              <a:t>5.4%</a:t>
            </a:r>
            <a:endParaRPr lang="en-US" sz="1200" dirty="0">
              <a:solidFill>
                <a:srgbClr val="FFFFD7"/>
              </a:solidFill>
              <a:latin typeface="Tahoma" panose="020B0604030504040204" pitchFamily="34" charset="0"/>
              <a:ea typeface="Tahoma" panose="020B0604030504040204" pitchFamily="34" charset="0"/>
              <a:cs typeface="Tahoma" panose="020B0604030504040204" pitchFamily="34" charset="0"/>
            </a:endParaRPr>
          </a:p>
        </p:txBody>
      </p:sp>
      <p:sp>
        <p:nvSpPr>
          <p:cNvPr id="5" name="Rectangle 4"/>
          <p:cNvSpPr/>
          <p:nvPr/>
        </p:nvSpPr>
        <p:spPr>
          <a:xfrm>
            <a:off x="3382327" y="609600"/>
            <a:ext cx="5334000" cy="3293209"/>
          </a:xfrm>
          <a:prstGeom prst="rect">
            <a:avLst/>
          </a:prstGeom>
        </p:spPr>
        <p:txBody>
          <a:bodyPr wrap="square">
            <a:spAutoFit/>
          </a:bodyPr>
          <a:lstStyle/>
          <a:p>
            <a:r>
              <a:rPr lang="en-US" sz="1600" dirty="0" smtClean="0">
                <a:solidFill>
                  <a:srgbClr val="FFFFD7"/>
                </a:solidFill>
                <a:latin typeface="Tahoma" panose="020B0604030504040204" pitchFamily="34" charset="0"/>
                <a:ea typeface="Tahoma" panose="020B0604030504040204" pitchFamily="34" charset="0"/>
                <a:cs typeface="Tahoma" panose="020B0604030504040204" pitchFamily="34" charset="0"/>
              </a:rPr>
              <a:t>“Achieving </a:t>
            </a:r>
            <a:r>
              <a:rPr lang="en-US" sz="1600" dirty="0">
                <a:solidFill>
                  <a:srgbClr val="FFFFD7"/>
                </a:solidFill>
                <a:latin typeface="Tahoma" panose="020B0604030504040204" pitchFamily="34" charset="0"/>
                <a:ea typeface="Tahoma" panose="020B0604030504040204" pitchFamily="34" charset="0"/>
                <a:cs typeface="Tahoma" panose="020B0604030504040204" pitchFamily="34" charset="0"/>
              </a:rPr>
              <a:t>and maintaining sharp focus in microscopy can be a challenging task. The Imaging Source 13 megapixel microscope camera has been designed to be a cost-effective, versatile solution for demanding microscopy applications. Featuring Sony CMOS technology, this camera comes equipped with a distortion-free autofocus lens which allows viewers to capture exactly what they see through the ocular rather than being limited to a region of interest. This camera can take the place of the ocular itself or can be screwed into the C-mount - eliminating the need for costly adapters. The camera's USB 3.0 interface makes a full HD preview (at 30 fps) on the host PC a </a:t>
            </a:r>
            <a:r>
              <a:rPr lang="en-US" sz="1600" dirty="0" smtClean="0">
                <a:solidFill>
                  <a:srgbClr val="FFFFD7"/>
                </a:solidFill>
                <a:latin typeface="Tahoma" panose="020B0604030504040204" pitchFamily="34" charset="0"/>
                <a:ea typeface="Tahoma" panose="020B0604030504040204" pitchFamily="34" charset="0"/>
                <a:cs typeface="Tahoma" panose="020B0604030504040204" pitchFamily="34" charset="0"/>
              </a:rPr>
              <a:t>reality”.</a:t>
            </a:r>
            <a:endParaRPr lang="en-US" sz="1600" dirty="0">
              <a:solidFill>
                <a:srgbClr val="FFFFD7"/>
              </a:solidFill>
              <a:latin typeface="Tahoma" panose="020B0604030504040204" pitchFamily="34" charset="0"/>
              <a:ea typeface="Tahoma" panose="020B0604030504040204" pitchFamily="34" charset="0"/>
              <a:cs typeface="Tahoma" panose="020B0604030504040204" pitchFamily="34" charset="0"/>
            </a:endParaRPr>
          </a:p>
        </p:txBody>
      </p:sp>
      <p:pic>
        <p:nvPicPr>
          <p:cNvPr id="1946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399" y="4343400"/>
            <a:ext cx="2848927" cy="15460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24233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mluquett10\Desktop\ESPC\Pix-UAE\Images\copper-wiring-in-cmos-senso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581400"/>
            <a:ext cx="3886200" cy="241592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28600" y="228600"/>
            <a:ext cx="6553200" cy="369332"/>
          </a:xfrm>
          <a:prstGeom prst="rect">
            <a:avLst/>
          </a:prstGeom>
        </p:spPr>
        <p:txBody>
          <a:bodyPr wrap="square">
            <a:spAutoFit/>
          </a:bodyPr>
          <a:lstStyle/>
          <a:p>
            <a:r>
              <a:rPr lang="en-US" dirty="0" smtClean="0">
                <a:solidFill>
                  <a:srgbClr val="FFFFD7"/>
                </a:solidFill>
              </a:rPr>
              <a:t>Pixel improvements:</a:t>
            </a:r>
            <a:endParaRPr lang="en-US" dirty="0">
              <a:solidFill>
                <a:srgbClr val="FFFFD7"/>
              </a:solidFill>
            </a:endParaRPr>
          </a:p>
        </p:txBody>
      </p:sp>
      <p:pic>
        <p:nvPicPr>
          <p:cNvPr id="204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14400"/>
            <a:ext cx="6181725" cy="2409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5410200" y="838200"/>
            <a:ext cx="1219200" cy="369332"/>
          </a:xfrm>
          <a:prstGeom prst="rect">
            <a:avLst/>
          </a:prstGeom>
        </p:spPr>
        <p:txBody>
          <a:bodyPr wrap="square">
            <a:spAutoFit/>
          </a:bodyPr>
          <a:lstStyle/>
          <a:p>
            <a:pPr algn="ctr"/>
            <a:r>
              <a:rPr lang="en-US" dirty="0" smtClean="0"/>
              <a:t>Exmor</a:t>
            </a:r>
            <a:endParaRPr lang="en-US" dirty="0"/>
          </a:p>
        </p:txBody>
      </p:sp>
      <p:sp>
        <p:nvSpPr>
          <p:cNvPr id="7" name="Rectangle 6"/>
          <p:cNvSpPr/>
          <p:nvPr/>
        </p:nvSpPr>
        <p:spPr>
          <a:xfrm>
            <a:off x="6457950" y="3573260"/>
            <a:ext cx="2249424" cy="1682496"/>
          </a:xfrm>
          <a:prstGeom prst="rect">
            <a:avLst/>
          </a:prstGeom>
          <a:pattFill prst="lgCheck">
            <a:fgClr>
              <a:schemeClr val="tx1"/>
            </a:fgClr>
            <a:bgClr>
              <a:schemeClr val="bg1"/>
            </a:bgClr>
          </a:patt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 name="Rectangle 7"/>
          <p:cNvSpPr/>
          <p:nvPr/>
        </p:nvSpPr>
        <p:spPr>
          <a:xfrm>
            <a:off x="5194900" y="3581400"/>
            <a:ext cx="1170432" cy="877824"/>
          </a:xfrm>
          <a:prstGeom prst="rect">
            <a:avLst/>
          </a:prstGeom>
          <a:pattFill prst="lgCheck">
            <a:fgClr>
              <a:schemeClr val="tx1"/>
            </a:fgClr>
            <a:bgClr>
              <a:schemeClr val="bg1"/>
            </a:bgClr>
          </a:patt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 name="Rectangle 8"/>
          <p:cNvSpPr/>
          <p:nvPr/>
        </p:nvSpPr>
        <p:spPr>
          <a:xfrm>
            <a:off x="4572000" y="3581400"/>
            <a:ext cx="530352" cy="393192"/>
          </a:xfrm>
          <a:prstGeom prst="rect">
            <a:avLst/>
          </a:prstGeom>
          <a:pattFill prst="lgCheck">
            <a:fgClr>
              <a:schemeClr val="tx1"/>
            </a:fgClr>
            <a:bgClr>
              <a:schemeClr val="bg1"/>
            </a:bgClr>
          </a:patt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 name="Rectangle 9"/>
          <p:cNvSpPr/>
          <p:nvPr/>
        </p:nvSpPr>
        <p:spPr>
          <a:xfrm>
            <a:off x="4572000" y="4813051"/>
            <a:ext cx="155448" cy="155448"/>
          </a:xfrm>
          <a:prstGeom prst="rect">
            <a:avLst/>
          </a:prstGeom>
          <a:solidFill>
            <a:srgbClr val="00FF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 name="Rectangle 10"/>
          <p:cNvSpPr/>
          <p:nvPr/>
        </p:nvSpPr>
        <p:spPr>
          <a:xfrm>
            <a:off x="4808081" y="4813051"/>
            <a:ext cx="438912" cy="438912"/>
          </a:xfrm>
          <a:prstGeom prst="rect">
            <a:avLst/>
          </a:prstGeom>
          <a:solidFill>
            <a:srgbClr val="00FF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 name="Rectangle 11"/>
          <p:cNvSpPr/>
          <p:nvPr/>
        </p:nvSpPr>
        <p:spPr>
          <a:xfrm>
            <a:off x="5358765" y="4813051"/>
            <a:ext cx="548640" cy="548640"/>
          </a:xfrm>
          <a:prstGeom prst="rect">
            <a:avLst/>
          </a:prstGeom>
          <a:solidFill>
            <a:srgbClr val="00FF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 name="TextBox 15"/>
          <p:cNvSpPr txBox="1"/>
          <p:nvPr/>
        </p:nvSpPr>
        <p:spPr>
          <a:xfrm>
            <a:off x="5486400" y="4876800"/>
            <a:ext cx="261211" cy="369332"/>
          </a:xfrm>
          <a:prstGeom prst="rect">
            <a:avLst/>
          </a:prstGeom>
          <a:noFill/>
        </p:spPr>
        <p:txBody>
          <a:bodyPr wrap="square" rtlCol="0">
            <a:spAutoFit/>
          </a:bodyPr>
          <a:lstStyle/>
          <a:p>
            <a:r>
              <a:rPr lang="en-US" dirty="0" smtClean="0"/>
              <a:t>6</a:t>
            </a:r>
            <a:endParaRPr lang="en-US" dirty="0"/>
          </a:p>
        </p:txBody>
      </p:sp>
      <p:cxnSp>
        <p:nvCxnSpPr>
          <p:cNvPr id="13" name="Straight Connector 12"/>
          <p:cNvCxnSpPr/>
          <p:nvPr/>
        </p:nvCxnSpPr>
        <p:spPr>
          <a:xfrm flipV="1">
            <a:off x="4593431" y="3598069"/>
            <a:ext cx="495300" cy="36433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502944" y="4788695"/>
            <a:ext cx="304800" cy="184666"/>
          </a:xfrm>
          <a:prstGeom prst="rect">
            <a:avLst/>
          </a:prstGeom>
          <a:noFill/>
        </p:spPr>
        <p:txBody>
          <a:bodyPr wrap="square" rtlCol="0">
            <a:spAutoFit/>
          </a:bodyPr>
          <a:lstStyle/>
          <a:p>
            <a:r>
              <a:rPr lang="en-US" sz="600" dirty="0" smtClean="0">
                <a:latin typeface="Tahoma" panose="020B0604030504040204" pitchFamily="34" charset="0"/>
                <a:ea typeface="Tahoma" panose="020B0604030504040204" pitchFamily="34" charset="0"/>
                <a:cs typeface="Tahoma" panose="020B0604030504040204" pitchFamily="34" charset="0"/>
              </a:rPr>
              <a:t>1.4</a:t>
            </a:r>
            <a:endParaRPr lang="en-US" sz="600" dirty="0">
              <a:latin typeface="Tahoma" panose="020B0604030504040204" pitchFamily="34" charset="0"/>
              <a:ea typeface="Tahoma" panose="020B0604030504040204" pitchFamily="34" charset="0"/>
              <a:cs typeface="Tahoma" panose="020B0604030504040204" pitchFamily="34" charset="0"/>
            </a:endParaRPr>
          </a:p>
        </p:txBody>
      </p:sp>
      <p:sp>
        <p:nvSpPr>
          <p:cNvPr id="15" name="TextBox 14"/>
          <p:cNvSpPr txBox="1"/>
          <p:nvPr/>
        </p:nvSpPr>
        <p:spPr>
          <a:xfrm>
            <a:off x="4681538" y="3659981"/>
            <a:ext cx="342900" cy="215444"/>
          </a:xfrm>
          <a:prstGeom prst="rect">
            <a:avLst/>
          </a:prstGeom>
          <a:solidFill>
            <a:schemeClr val="bg1"/>
          </a:solidFill>
        </p:spPr>
        <p:txBody>
          <a:bodyPr wrap="square" rtlCol="0">
            <a:spAutoFit/>
          </a:bodyPr>
          <a:lstStyle/>
          <a:p>
            <a:r>
              <a:rPr lang="en-US" sz="800" dirty="0" smtClean="0">
                <a:latin typeface="Tahoma" panose="020B0604030504040204" pitchFamily="34" charset="0"/>
                <a:ea typeface="Tahoma" panose="020B0604030504040204" pitchFamily="34" charset="0"/>
                <a:cs typeface="Tahoma" panose="020B0604030504040204" pitchFamily="34" charset="0"/>
              </a:rPr>
              <a:t>7.2</a:t>
            </a:r>
            <a:endParaRPr lang="en-US" sz="800" dirty="0">
              <a:latin typeface="Tahoma" panose="020B0604030504040204" pitchFamily="34" charset="0"/>
              <a:ea typeface="Tahoma" panose="020B0604030504040204" pitchFamily="34" charset="0"/>
              <a:cs typeface="Tahoma" panose="020B0604030504040204" pitchFamily="34" charset="0"/>
            </a:endParaRPr>
          </a:p>
        </p:txBody>
      </p:sp>
      <p:cxnSp>
        <p:nvCxnSpPr>
          <p:cNvPr id="24" name="Straight Connector 23"/>
          <p:cNvCxnSpPr/>
          <p:nvPr/>
        </p:nvCxnSpPr>
        <p:spPr>
          <a:xfrm flipV="1">
            <a:off x="5208893" y="3600450"/>
            <a:ext cx="1139520" cy="84715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562600" y="3821668"/>
            <a:ext cx="457200" cy="369332"/>
          </a:xfrm>
          <a:prstGeom prst="rect">
            <a:avLst/>
          </a:prstGeom>
          <a:solidFill>
            <a:schemeClr val="bg1"/>
          </a:solidFill>
        </p:spPr>
        <p:txBody>
          <a:bodyPr wrap="square" rtlCol="0">
            <a:spAutoFit/>
          </a:bodyPr>
          <a:lstStyle/>
          <a:p>
            <a:r>
              <a:rPr lang="en-US" dirty="0" smtClean="0"/>
              <a:t>16</a:t>
            </a:r>
            <a:endParaRPr lang="en-US" dirty="0"/>
          </a:p>
        </p:txBody>
      </p:sp>
      <p:cxnSp>
        <p:nvCxnSpPr>
          <p:cNvPr id="28" name="Straight Connector 27"/>
          <p:cNvCxnSpPr/>
          <p:nvPr/>
        </p:nvCxnSpPr>
        <p:spPr>
          <a:xfrm flipV="1">
            <a:off x="6479381" y="3595688"/>
            <a:ext cx="2212182" cy="164782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7396162" y="4212432"/>
            <a:ext cx="457200" cy="369332"/>
          </a:xfrm>
          <a:prstGeom prst="rect">
            <a:avLst/>
          </a:prstGeom>
          <a:solidFill>
            <a:schemeClr val="bg1"/>
          </a:solidFill>
        </p:spPr>
        <p:txBody>
          <a:bodyPr wrap="square" rtlCol="0">
            <a:spAutoFit/>
          </a:bodyPr>
          <a:lstStyle/>
          <a:p>
            <a:r>
              <a:rPr lang="en-US" dirty="0" smtClean="0"/>
              <a:t>31</a:t>
            </a:r>
            <a:endParaRPr lang="en-US" dirty="0"/>
          </a:p>
        </p:txBody>
      </p:sp>
      <p:cxnSp>
        <p:nvCxnSpPr>
          <p:cNvPr id="31" name="Straight Connector 30"/>
          <p:cNvCxnSpPr/>
          <p:nvPr/>
        </p:nvCxnSpPr>
        <p:spPr>
          <a:xfrm>
            <a:off x="5358764" y="5300662"/>
            <a:ext cx="548640" cy="0"/>
          </a:xfrm>
          <a:prstGeom prst="line">
            <a:avLst/>
          </a:prstGeom>
          <a:ln w="9525">
            <a:solidFill>
              <a:srgbClr val="FF0000"/>
            </a:solidFill>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806982" y="5212767"/>
            <a:ext cx="438912" cy="1"/>
          </a:xfrm>
          <a:prstGeom prst="line">
            <a:avLst/>
          </a:prstGeom>
          <a:ln w="9525">
            <a:solidFill>
              <a:srgbClr val="FF0000"/>
            </a:solidFill>
            <a:headEnd type="none" w="med" len="sm"/>
            <a:tailEnd type="none" w="med" len="sm"/>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4801682" y="4876800"/>
            <a:ext cx="437068" cy="307777"/>
          </a:xfrm>
          <a:prstGeom prst="rect">
            <a:avLst/>
          </a:prstGeom>
          <a:noFill/>
        </p:spPr>
        <p:txBody>
          <a:bodyPr wrap="square" rtlCol="0">
            <a:spAutoFit/>
          </a:bodyPr>
          <a:lstStyle/>
          <a:p>
            <a:r>
              <a:rPr lang="en-US" sz="1400" dirty="0" smtClean="0">
                <a:latin typeface="Tahoma" panose="020B0604030504040204" pitchFamily="34" charset="0"/>
                <a:ea typeface="Tahoma" panose="020B0604030504040204" pitchFamily="34" charset="0"/>
                <a:cs typeface="Tahoma" panose="020B0604030504040204" pitchFamily="34" charset="0"/>
              </a:rPr>
              <a:t>4.8</a:t>
            </a:r>
            <a:endParaRPr lang="en-US" sz="1400" dirty="0">
              <a:latin typeface="Tahoma" panose="020B0604030504040204" pitchFamily="34" charset="0"/>
              <a:ea typeface="Tahoma" panose="020B0604030504040204" pitchFamily="34" charset="0"/>
              <a:cs typeface="Tahoma" panose="020B0604030504040204" pitchFamily="34" charset="0"/>
            </a:endParaRPr>
          </a:p>
        </p:txBody>
      </p:sp>
      <p:cxnSp>
        <p:nvCxnSpPr>
          <p:cNvPr id="33" name="Straight Connector 32"/>
          <p:cNvCxnSpPr/>
          <p:nvPr/>
        </p:nvCxnSpPr>
        <p:spPr>
          <a:xfrm flipH="1" flipV="1">
            <a:off x="4572175" y="4948237"/>
            <a:ext cx="156988" cy="891"/>
          </a:xfrm>
          <a:prstGeom prst="line">
            <a:avLst/>
          </a:prstGeom>
          <a:ln w="9525">
            <a:solidFill>
              <a:srgbClr val="FF0000"/>
            </a:solidFill>
            <a:headEnd type="none" w="med" len="sm"/>
            <a:tailEnd type="none" w="med"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320975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mluquett10\Downloads\IMG_20171130_20400321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5200" y="2209800"/>
            <a:ext cx="3124200" cy="4165600"/>
          </a:xfrm>
          <a:prstGeom prst="rect">
            <a:avLst/>
          </a:prstGeom>
          <a:noFill/>
          <a:extLst>
            <a:ext uri="{909E8E84-426E-40DD-AFC4-6F175D3DCCD1}">
              <a14:hiddenFill xmlns:a14="http://schemas.microsoft.com/office/drawing/2010/main">
                <a:solidFill>
                  <a:srgbClr val="FFFFFF"/>
                </a:solidFill>
              </a14:hiddenFill>
            </a:ext>
          </a:extLst>
        </p:spPr>
      </p:pic>
      <p:pic>
        <p:nvPicPr>
          <p:cNvPr id="21507" name="Picture 3" descr="C:\Users\mluquett10\Downloads\IMG_20171130_20393617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2209800"/>
            <a:ext cx="3124200" cy="4165600"/>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28600"/>
            <a:ext cx="3652837" cy="1878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9800" y="152400"/>
            <a:ext cx="2758581" cy="2066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90720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 y="223275"/>
            <a:ext cx="8991600" cy="369332"/>
          </a:xfrm>
          <a:prstGeom prst="rect">
            <a:avLst/>
          </a:prstGeom>
          <a:noFill/>
        </p:spPr>
        <p:txBody>
          <a:bodyPr wrap="square" rtlCol="0">
            <a:spAutoFit/>
          </a:bodyPr>
          <a:lstStyle/>
          <a:p>
            <a:pPr algn="ctr"/>
            <a:r>
              <a:rPr lang="en-US" dirty="0" smtClean="0">
                <a:solidFill>
                  <a:srgbClr val="FFFFD7"/>
                </a:solidFill>
                <a:latin typeface="Castellar" panose="020A0402060406010301" pitchFamily="18" charset="0"/>
                <a:ea typeface="Tahoma" panose="020B0604030504040204" pitchFamily="34" charset="0"/>
                <a:cs typeface="Tahoma" panose="020B0604030504040204" pitchFamily="34" charset="0"/>
              </a:rPr>
              <a:t>Whole Slide Imaging  - WSI</a:t>
            </a:r>
            <a:endParaRPr lang="en-US" dirty="0">
              <a:solidFill>
                <a:srgbClr val="FFFFD7"/>
              </a:solidFill>
              <a:latin typeface="Castellar" panose="020A0402060406010301" pitchFamily="18" charset="0"/>
              <a:ea typeface="Tahoma" panose="020B0604030504040204" pitchFamily="34" charset="0"/>
              <a:cs typeface="Tahoma" panose="020B0604030504040204" pitchFamily="34" charset="0"/>
            </a:endParaRPr>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 y="685800"/>
            <a:ext cx="7543800" cy="5571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485035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8400" y="380999"/>
            <a:ext cx="3370658" cy="20150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524000" y="2819400"/>
            <a:ext cx="6055206" cy="3016210"/>
          </a:xfrm>
          <a:prstGeom prst="rect">
            <a:avLst/>
          </a:prstGeom>
        </p:spPr>
        <p:txBody>
          <a:bodyPr wrap="square">
            <a:spAutoFit/>
          </a:bodyPr>
          <a:lstStyle/>
          <a:p>
            <a:pPr marL="342900" indent="-342900">
              <a:spcAft>
                <a:spcPts val="600"/>
              </a:spcAft>
              <a:buAutoNum type="arabicPeriod"/>
            </a:pPr>
            <a:r>
              <a:rPr lang="en-US" sz="1600" dirty="0" smtClean="0">
                <a:solidFill>
                  <a:srgbClr val="FFFFD7"/>
                </a:solidFill>
                <a:latin typeface="Tahoma" panose="020B0604030504040204" pitchFamily="34" charset="0"/>
                <a:ea typeface="Tahoma" panose="020B0604030504040204" pitchFamily="34" charset="0"/>
                <a:cs typeface="Tahoma" panose="020B0604030504040204" pitchFamily="34" charset="0"/>
              </a:rPr>
              <a:t>Load slide in above tray and insert in machine.</a:t>
            </a:r>
          </a:p>
          <a:p>
            <a:pPr marL="342900" indent="-342900">
              <a:spcAft>
                <a:spcPts val="600"/>
              </a:spcAft>
              <a:buAutoNum type="arabicPeriod"/>
            </a:pPr>
            <a:r>
              <a:rPr lang="en-US" sz="1600" dirty="0" smtClean="0">
                <a:solidFill>
                  <a:srgbClr val="FFFFD7"/>
                </a:solidFill>
                <a:latin typeface="Tahoma" panose="020B0604030504040204" pitchFamily="34" charset="0"/>
                <a:ea typeface="Tahoma" panose="020B0604030504040204" pitchFamily="34" charset="0"/>
                <a:cs typeface="Tahoma" panose="020B0604030504040204" pitchFamily="34" charset="0"/>
              </a:rPr>
              <a:t>Machine previews slide and picks multiple focus points (or user may select the points).</a:t>
            </a:r>
          </a:p>
          <a:p>
            <a:pPr marL="342900" indent="-342900">
              <a:spcAft>
                <a:spcPts val="600"/>
              </a:spcAft>
              <a:buAutoNum type="arabicPeriod"/>
            </a:pPr>
            <a:r>
              <a:rPr lang="en-US" sz="1600" dirty="0" smtClean="0">
                <a:solidFill>
                  <a:srgbClr val="FFFFD7"/>
                </a:solidFill>
                <a:latin typeface="Tahoma" panose="020B0604030504040204" pitchFamily="34" charset="0"/>
                <a:ea typeface="Tahoma" panose="020B0604030504040204" pitchFamily="34" charset="0"/>
                <a:cs typeface="Tahoma" panose="020B0604030504040204" pitchFamily="34" charset="0"/>
              </a:rPr>
              <a:t>Once machine is satisfied it begins scan and saves image to server.</a:t>
            </a:r>
          </a:p>
          <a:p>
            <a:pPr marL="342900" indent="-342900">
              <a:spcAft>
                <a:spcPts val="600"/>
              </a:spcAft>
              <a:buAutoNum type="arabicPeriod"/>
            </a:pPr>
            <a:r>
              <a:rPr lang="en-US" sz="1600" dirty="0" smtClean="0">
                <a:solidFill>
                  <a:srgbClr val="FFFFD7"/>
                </a:solidFill>
                <a:latin typeface="Tahoma" panose="020B0604030504040204" pitchFamily="34" charset="0"/>
                <a:ea typeface="Tahoma" panose="020B0604030504040204" pitchFamily="34" charset="0"/>
                <a:cs typeface="Tahoma" panose="020B0604030504040204" pitchFamily="34" charset="0"/>
              </a:rPr>
              <a:t>Pathologist accesses server and examines image.</a:t>
            </a:r>
          </a:p>
          <a:p>
            <a:pPr marL="342900" indent="-342900">
              <a:buAutoNum type="arabicPeriod"/>
            </a:pPr>
            <a:endParaRPr lang="en-US" sz="1600" dirty="0">
              <a:solidFill>
                <a:srgbClr val="FFFFD7"/>
              </a:solidFill>
              <a:latin typeface="Tahoma" panose="020B0604030504040204" pitchFamily="34" charset="0"/>
              <a:ea typeface="Tahoma" panose="020B0604030504040204" pitchFamily="34" charset="0"/>
              <a:cs typeface="Tahoma" panose="020B0604030504040204" pitchFamily="34" charset="0"/>
            </a:endParaRPr>
          </a:p>
          <a:p>
            <a:r>
              <a:rPr lang="en-US" sz="1600" dirty="0" smtClean="0">
                <a:solidFill>
                  <a:srgbClr val="FFFFD7"/>
                </a:solidFill>
                <a:latin typeface="Tahoma" panose="020B0604030504040204" pitchFamily="34" charset="0"/>
                <a:ea typeface="Tahoma" panose="020B0604030504040204" pitchFamily="34" charset="0"/>
                <a:cs typeface="Tahoma" panose="020B0604030504040204" pitchFamily="34" charset="0"/>
              </a:rPr>
              <a:t>     - Not all images scan well or at all (machine may reject).</a:t>
            </a:r>
          </a:p>
          <a:p>
            <a:pPr marL="285750" indent="-285750">
              <a:buFontTx/>
              <a:buChar char="-"/>
            </a:pPr>
            <a:endParaRPr lang="en-US" sz="1000" dirty="0" smtClean="0">
              <a:solidFill>
                <a:srgbClr val="FFFFD7"/>
              </a:solidFill>
              <a:latin typeface="Tahoma" panose="020B0604030504040204" pitchFamily="34" charset="0"/>
              <a:ea typeface="Tahoma" panose="020B0604030504040204" pitchFamily="34" charset="0"/>
              <a:cs typeface="Tahoma" panose="020B0604030504040204" pitchFamily="34" charset="0"/>
            </a:endParaRPr>
          </a:p>
          <a:p>
            <a:r>
              <a:rPr lang="en-US" sz="1600" dirty="0" smtClean="0">
                <a:solidFill>
                  <a:srgbClr val="FFFFD7"/>
                </a:solidFill>
                <a:latin typeface="Tahoma" panose="020B0604030504040204" pitchFamily="34" charset="0"/>
                <a:ea typeface="Tahoma" panose="020B0604030504040204" pitchFamily="34" charset="0"/>
                <a:cs typeface="Tahoma" panose="020B0604030504040204" pitchFamily="34" charset="0"/>
              </a:rPr>
              <a:t>     - </a:t>
            </a:r>
            <a:r>
              <a:rPr lang="en-US" sz="1600" dirty="0">
                <a:solidFill>
                  <a:srgbClr val="FFFFD7"/>
                </a:solidFill>
                <a:latin typeface="Tahoma" panose="020B0604030504040204" pitchFamily="34" charset="0"/>
                <a:ea typeface="Tahoma" panose="020B0604030504040204" pitchFamily="34" charset="0"/>
                <a:cs typeface="Tahoma" panose="020B0604030504040204" pitchFamily="34" charset="0"/>
              </a:rPr>
              <a:t>T</a:t>
            </a:r>
            <a:r>
              <a:rPr lang="en-US" sz="1600" dirty="0" smtClean="0">
                <a:solidFill>
                  <a:srgbClr val="FFFFD7"/>
                </a:solidFill>
                <a:latin typeface="Tahoma" panose="020B0604030504040204" pitchFamily="34" charset="0"/>
                <a:ea typeface="Tahoma" panose="020B0604030504040204" pitchFamily="34" charset="0"/>
                <a:cs typeface="Tahoma" panose="020B0604030504040204" pitchFamily="34" charset="0"/>
              </a:rPr>
              <a:t>elepathology is used as a backup (video camera </a:t>
            </a:r>
          </a:p>
          <a:p>
            <a:r>
              <a:rPr lang="en-US" sz="1600" dirty="0">
                <a:solidFill>
                  <a:srgbClr val="FFFFD7"/>
                </a:solidFill>
                <a:latin typeface="Tahoma" panose="020B0604030504040204" pitchFamily="34" charset="0"/>
                <a:ea typeface="Tahoma" panose="020B0604030504040204" pitchFamily="34" charset="0"/>
                <a:cs typeface="Tahoma" panose="020B0604030504040204" pitchFamily="34" charset="0"/>
              </a:rPr>
              <a:t> </a:t>
            </a:r>
            <a:r>
              <a:rPr lang="en-US" sz="1600" dirty="0" smtClean="0">
                <a:solidFill>
                  <a:srgbClr val="FFFFD7"/>
                </a:solidFill>
                <a:latin typeface="Tahoma" panose="020B0604030504040204" pitchFamily="34" charset="0"/>
                <a:ea typeface="Tahoma" panose="020B0604030504040204" pitchFamily="34" charset="0"/>
                <a:cs typeface="Tahoma" panose="020B0604030504040204" pitchFamily="34" charset="0"/>
              </a:rPr>
              <a:t>       connected to a video server, accessible on high speed lan).</a:t>
            </a:r>
            <a:endParaRPr lang="en-US" sz="1600" dirty="0">
              <a:solidFill>
                <a:srgbClr val="FFFFD7"/>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237957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6262" y="2819400"/>
            <a:ext cx="8991600" cy="369332"/>
          </a:xfrm>
          <a:prstGeom prst="rect">
            <a:avLst/>
          </a:prstGeom>
          <a:noFill/>
        </p:spPr>
        <p:txBody>
          <a:bodyPr wrap="square" rtlCol="0">
            <a:spAutoFit/>
          </a:bodyPr>
          <a:lstStyle/>
          <a:p>
            <a:r>
              <a:rPr lang="en-US" dirty="0" smtClean="0">
                <a:solidFill>
                  <a:srgbClr val="FFFFD7"/>
                </a:solidFill>
                <a:latin typeface="Tahoma" panose="020B0604030504040204" pitchFamily="34" charset="0"/>
                <a:ea typeface="Tahoma" panose="020B0604030504040204" pitchFamily="34" charset="0"/>
                <a:cs typeface="Tahoma" panose="020B0604030504040204" pitchFamily="34" charset="0"/>
              </a:rPr>
              <a:t>     Focus image on chip  -------</a:t>
            </a:r>
            <a:r>
              <a:rPr lang="en-US" dirty="0" smtClean="0">
                <a:solidFill>
                  <a:srgbClr val="FFFFD7"/>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data moved  ---------- stored in memory</a:t>
            </a:r>
            <a:endParaRPr lang="en-US" dirty="0">
              <a:solidFill>
                <a:srgbClr val="FFFFD7"/>
              </a:solidFill>
              <a:latin typeface="Tahoma" panose="020B0604030504040204" pitchFamily="34" charset="0"/>
              <a:ea typeface="Tahoma" panose="020B0604030504040204" pitchFamily="34" charset="0"/>
              <a:cs typeface="Tahoma" panose="020B0604030504040204" pitchFamily="34" charset="0"/>
            </a:endParaRPr>
          </a:p>
        </p:txBody>
      </p:sp>
      <p:pic>
        <p:nvPicPr>
          <p:cNvPr id="3076" name="Picture 4" descr="http://astronomyonline.org/Astrophotography/Images/KAF-1001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838200"/>
            <a:ext cx="2326186" cy="164327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6" descr="C:\Users\mluquett10\AppData\Local\Microsoft\Windows\Temporary Internet Files\Content.IE5\6CSMHMZN\binary_Language[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23861" y="533400"/>
            <a:ext cx="1348805" cy="194807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ram memory chip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785605"/>
            <a:ext cx="2381250" cy="1685926"/>
          </a:xfrm>
          <a:prstGeom prst="rect">
            <a:avLst/>
          </a:prstGeom>
          <a:noFill/>
          <a:extLst>
            <a:ext uri="{909E8E84-426E-40DD-AFC4-6F175D3DCCD1}">
              <a14:hiddenFill xmlns:a14="http://schemas.microsoft.com/office/drawing/2010/main">
                <a:solidFill>
                  <a:srgbClr val="FFFFFF"/>
                </a:solidFill>
              </a14:hiddenFill>
            </a:ext>
          </a:extLst>
        </p:spPr>
      </p:pic>
      <p:sp>
        <p:nvSpPr>
          <p:cNvPr id="8" name="Right Arrow 7"/>
          <p:cNvSpPr/>
          <p:nvPr/>
        </p:nvSpPr>
        <p:spPr>
          <a:xfrm>
            <a:off x="417444" y="2590800"/>
            <a:ext cx="8289236" cy="152400"/>
          </a:xfrm>
          <a:prstGeom prst="rightArrow">
            <a:avLst/>
          </a:prstGeom>
          <a:gradFill flip="none" rotWithShape="1">
            <a:gsLst>
              <a:gs pos="0">
                <a:srgbClr val="FFFFCC"/>
              </a:gs>
              <a:gs pos="100000">
                <a:srgbClr val="0066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D7"/>
              </a:solidFill>
            </a:endParaRPr>
          </a:p>
        </p:txBody>
      </p:sp>
      <p:sp>
        <p:nvSpPr>
          <p:cNvPr id="2" name="TextBox 1"/>
          <p:cNvSpPr txBox="1"/>
          <p:nvPr/>
        </p:nvSpPr>
        <p:spPr>
          <a:xfrm>
            <a:off x="477078" y="3428999"/>
            <a:ext cx="2951922" cy="2031325"/>
          </a:xfrm>
          <a:prstGeom prst="rect">
            <a:avLst/>
          </a:prstGeom>
          <a:noFill/>
        </p:spPr>
        <p:txBody>
          <a:bodyPr wrap="square" rtlCol="0">
            <a:spAutoFit/>
          </a:bodyPr>
          <a:lstStyle/>
          <a:p>
            <a:r>
              <a:rPr lang="en-US" dirty="0" smtClean="0">
                <a:solidFill>
                  <a:srgbClr val="FFFFD7"/>
                </a:solidFill>
              </a:rPr>
              <a:t>Cameras for still photography </a:t>
            </a:r>
          </a:p>
          <a:p>
            <a:r>
              <a:rPr lang="en-US" dirty="0" smtClean="0">
                <a:solidFill>
                  <a:srgbClr val="FFFFD7"/>
                </a:solidFill>
              </a:rPr>
              <a:t>- hand held cameras</a:t>
            </a:r>
          </a:p>
          <a:p>
            <a:r>
              <a:rPr lang="en-US" dirty="0" smtClean="0">
                <a:solidFill>
                  <a:srgbClr val="FFFFD7"/>
                </a:solidFill>
              </a:rPr>
              <a:t>- on light microscope</a:t>
            </a:r>
          </a:p>
          <a:p>
            <a:r>
              <a:rPr lang="en-US" dirty="0" smtClean="0">
                <a:solidFill>
                  <a:srgbClr val="FFFFD7"/>
                </a:solidFill>
              </a:rPr>
              <a:t>- on electron microscope</a:t>
            </a:r>
          </a:p>
          <a:p>
            <a:pPr marL="285750" indent="-285750">
              <a:buFontTx/>
              <a:buChar char="-"/>
            </a:pPr>
            <a:endParaRPr lang="en-US" dirty="0">
              <a:solidFill>
                <a:srgbClr val="FFFFD7"/>
              </a:solidFill>
            </a:endParaRPr>
          </a:p>
          <a:p>
            <a:r>
              <a:rPr lang="en-US" dirty="0" smtClean="0">
                <a:solidFill>
                  <a:srgbClr val="FFFFD7"/>
                </a:solidFill>
              </a:rPr>
              <a:t>Digital video recording</a:t>
            </a:r>
          </a:p>
          <a:p>
            <a:pPr marL="285750" indent="-285750">
              <a:buFontTx/>
              <a:buChar char="-"/>
            </a:pPr>
            <a:endParaRPr lang="en-US" dirty="0">
              <a:solidFill>
                <a:srgbClr val="FFFFD7"/>
              </a:solidFill>
            </a:endParaRPr>
          </a:p>
        </p:txBody>
      </p:sp>
      <p:sp>
        <p:nvSpPr>
          <p:cNvPr id="10" name="TextBox 9"/>
          <p:cNvSpPr txBox="1"/>
          <p:nvPr/>
        </p:nvSpPr>
        <p:spPr>
          <a:xfrm>
            <a:off x="5505864" y="3581398"/>
            <a:ext cx="2951922" cy="2477601"/>
          </a:xfrm>
          <a:prstGeom prst="rect">
            <a:avLst/>
          </a:prstGeom>
          <a:noFill/>
        </p:spPr>
        <p:txBody>
          <a:bodyPr wrap="square" rtlCol="0">
            <a:spAutoFit/>
          </a:bodyPr>
          <a:lstStyle/>
          <a:p>
            <a:r>
              <a:rPr lang="en-US" dirty="0" smtClean="0">
                <a:solidFill>
                  <a:srgbClr val="FFFFD7"/>
                </a:solidFill>
              </a:rPr>
              <a:t>Primary storage </a:t>
            </a:r>
            <a:endParaRPr lang="en-US" dirty="0">
              <a:solidFill>
                <a:srgbClr val="FFFFD7"/>
              </a:solidFill>
            </a:endParaRPr>
          </a:p>
          <a:p>
            <a:r>
              <a:rPr lang="en-US" dirty="0" smtClean="0">
                <a:solidFill>
                  <a:srgbClr val="FFFFD7"/>
                </a:solidFill>
              </a:rPr>
              <a:t>  - </a:t>
            </a:r>
            <a:r>
              <a:rPr lang="en-US" dirty="0">
                <a:solidFill>
                  <a:srgbClr val="FFFFD7"/>
                </a:solidFill>
              </a:rPr>
              <a:t>i</a:t>
            </a:r>
            <a:r>
              <a:rPr lang="en-US" dirty="0" smtClean="0">
                <a:solidFill>
                  <a:srgbClr val="FFFFD7"/>
                </a:solidFill>
              </a:rPr>
              <a:t>n the camera</a:t>
            </a:r>
          </a:p>
          <a:p>
            <a:r>
              <a:rPr lang="en-US" dirty="0" smtClean="0">
                <a:solidFill>
                  <a:srgbClr val="FFFFD7"/>
                </a:solidFill>
              </a:rPr>
              <a:t>  - on a computer</a:t>
            </a:r>
          </a:p>
          <a:p>
            <a:endParaRPr lang="en-US" sz="1100" dirty="0" smtClean="0">
              <a:solidFill>
                <a:srgbClr val="FFFFD7"/>
              </a:solidFill>
            </a:endParaRPr>
          </a:p>
          <a:p>
            <a:r>
              <a:rPr lang="en-US" dirty="0">
                <a:solidFill>
                  <a:srgbClr val="FFFFD7"/>
                </a:solidFill>
              </a:rPr>
              <a:t>S</a:t>
            </a:r>
            <a:r>
              <a:rPr lang="en-US" dirty="0" smtClean="0">
                <a:solidFill>
                  <a:srgbClr val="FFFFD7"/>
                </a:solidFill>
              </a:rPr>
              <a:t>econdary storage </a:t>
            </a:r>
          </a:p>
          <a:p>
            <a:r>
              <a:rPr lang="en-US" dirty="0" smtClean="0">
                <a:solidFill>
                  <a:srgbClr val="FFFFD7"/>
                </a:solidFill>
              </a:rPr>
              <a:t>  - on a disc</a:t>
            </a:r>
          </a:p>
          <a:p>
            <a:r>
              <a:rPr lang="en-US" dirty="0" smtClean="0">
                <a:solidFill>
                  <a:srgbClr val="FFFFD7"/>
                </a:solidFill>
              </a:rPr>
              <a:t>  - in USB flash drive</a:t>
            </a:r>
          </a:p>
          <a:p>
            <a:r>
              <a:rPr lang="en-US" dirty="0" smtClean="0">
                <a:solidFill>
                  <a:srgbClr val="FFFFD7"/>
                </a:solidFill>
              </a:rPr>
              <a:t>  - on a network drive</a:t>
            </a:r>
          </a:p>
          <a:p>
            <a:pPr marL="285750" indent="-285750">
              <a:buFontTx/>
              <a:buChar char="-"/>
            </a:pPr>
            <a:endParaRPr lang="en-US" dirty="0">
              <a:solidFill>
                <a:srgbClr val="FFFFD7"/>
              </a:solidFill>
            </a:endParaRPr>
          </a:p>
        </p:txBody>
      </p:sp>
    </p:spTree>
    <p:extLst>
      <p:ext uri="{BB962C8B-B14F-4D97-AF65-F5344CB8AC3E}">
        <p14:creationId xmlns:p14="http://schemas.microsoft.com/office/powerpoint/2010/main" val="20857618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yositis-ossif.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76400" y="381000"/>
            <a:ext cx="5968524" cy="4800600"/>
          </a:xfrm>
          <a:prstGeom prst="rect">
            <a:avLst/>
          </a:prstGeom>
        </p:spPr>
      </p:pic>
    </p:spTree>
    <p:extLst>
      <p:ext uri="{BB962C8B-B14F-4D97-AF65-F5344CB8AC3E}">
        <p14:creationId xmlns:p14="http://schemas.microsoft.com/office/powerpoint/2010/main" val="40880322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156" y="228600"/>
            <a:ext cx="8991600" cy="369332"/>
          </a:xfrm>
          <a:prstGeom prst="rect">
            <a:avLst/>
          </a:prstGeom>
          <a:noFill/>
        </p:spPr>
        <p:txBody>
          <a:bodyPr wrap="square" rtlCol="0">
            <a:spAutoFit/>
          </a:bodyPr>
          <a:lstStyle/>
          <a:p>
            <a:pPr algn="ctr"/>
            <a:r>
              <a:rPr lang="en-US" dirty="0" smtClean="0">
                <a:solidFill>
                  <a:srgbClr val="FFFFD7"/>
                </a:solidFill>
                <a:latin typeface="Castellar" panose="020A0402060406010301" pitchFamily="18" charset="0"/>
                <a:ea typeface="Tahoma" panose="020B0604030504040204" pitchFamily="34" charset="0"/>
                <a:cs typeface="Tahoma" panose="020B0604030504040204" pitchFamily="34" charset="0"/>
              </a:rPr>
              <a:t>Manual Scan with “Microvisioneer”</a:t>
            </a:r>
            <a:endParaRPr lang="en-US" dirty="0">
              <a:solidFill>
                <a:srgbClr val="FFFFD7"/>
              </a:solidFill>
              <a:latin typeface="Castellar" panose="020A0402060406010301" pitchFamily="18" charset="0"/>
              <a:ea typeface="Tahoma" panose="020B0604030504040204" pitchFamily="34" charset="0"/>
              <a:cs typeface="Tahoma" panose="020B0604030504040204" pitchFamily="34" charset="0"/>
            </a:endParaRPr>
          </a:p>
        </p:txBody>
      </p:sp>
      <p:pic>
        <p:nvPicPr>
          <p:cNvPr id="5" name="microvis-01.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81200" y="762000"/>
            <a:ext cx="4838700" cy="3638550"/>
          </a:xfrm>
          <a:prstGeom prst="rect">
            <a:avLst/>
          </a:prstGeom>
        </p:spPr>
      </p:pic>
      <p:pic>
        <p:nvPicPr>
          <p:cNvPr id="2560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 y="5602772"/>
            <a:ext cx="2819400" cy="9234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77585" y="5257800"/>
            <a:ext cx="3049385" cy="338554"/>
          </a:xfrm>
          <a:prstGeom prst="rect">
            <a:avLst/>
          </a:prstGeom>
          <a:noFill/>
        </p:spPr>
        <p:txBody>
          <a:bodyPr wrap="square" rtlCol="0">
            <a:spAutoFit/>
          </a:bodyPr>
          <a:lstStyle/>
          <a:p>
            <a:pPr algn="ctr"/>
            <a:r>
              <a:rPr lang="en-US" sz="1600" dirty="0" smtClean="0">
                <a:solidFill>
                  <a:srgbClr val="FFFFD7"/>
                </a:solidFill>
                <a:latin typeface="Century Gothic" panose="020B0502020202020204" pitchFamily="34" charset="0"/>
                <a:ea typeface="Tahoma" panose="020B0604030504040204" pitchFamily="34" charset="0"/>
                <a:cs typeface="Tahoma" panose="020B0604030504040204" pitchFamily="34" charset="0"/>
              </a:rPr>
              <a:t>www.microvisioneer.com</a:t>
            </a:r>
            <a:endParaRPr lang="en-US" sz="1600" dirty="0">
              <a:solidFill>
                <a:srgbClr val="FFFFD7"/>
              </a:solidFill>
              <a:latin typeface="Century Gothic" panose="020B0502020202020204" pitchFamily="34" charset="0"/>
              <a:ea typeface="Tahoma" panose="020B0604030504040204" pitchFamily="34" charset="0"/>
              <a:cs typeface="Tahoma" panose="020B0604030504040204" pitchFamily="34" charset="0"/>
            </a:endParaRPr>
          </a:p>
        </p:txBody>
      </p:sp>
      <p:sp>
        <p:nvSpPr>
          <p:cNvPr id="6" name="TextBox 5"/>
          <p:cNvSpPr txBox="1"/>
          <p:nvPr/>
        </p:nvSpPr>
        <p:spPr>
          <a:xfrm>
            <a:off x="2973185" y="4452312"/>
            <a:ext cx="5939444" cy="2339102"/>
          </a:xfrm>
          <a:prstGeom prst="rect">
            <a:avLst/>
          </a:prstGeom>
          <a:noFill/>
        </p:spPr>
        <p:txBody>
          <a:bodyPr wrap="square" rtlCol="0">
            <a:spAutoFit/>
          </a:bodyPr>
          <a:lstStyle/>
          <a:p>
            <a:pPr marL="285750" indent="-285750">
              <a:buFontTx/>
              <a:buChar char="-"/>
            </a:pPr>
            <a:r>
              <a:rPr lang="en-US" sz="1600" dirty="0" smtClean="0">
                <a:solidFill>
                  <a:srgbClr val="FFFFD7"/>
                </a:solidFill>
                <a:latin typeface="Tahoma" panose="020B0604030504040204" pitchFamily="34" charset="0"/>
                <a:ea typeface="Tahoma" panose="020B0604030504040204" pitchFamily="34" charset="0"/>
                <a:cs typeface="Tahoma" panose="020B0604030504040204" pitchFamily="34" charset="0"/>
              </a:rPr>
              <a:t>Install was quick and easy</a:t>
            </a:r>
          </a:p>
          <a:p>
            <a:pPr marL="285750" indent="-285750">
              <a:buFontTx/>
              <a:buChar char="-"/>
            </a:pPr>
            <a:r>
              <a:rPr lang="en-US" sz="1600" dirty="0" smtClean="0">
                <a:solidFill>
                  <a:srgbClr val="FFFFD7"/>
                </a:solidFill>
                <a:latin typeface="Tahoma" panose="020B0604030504040204" pitchFamily="34" charset="0"/>
                <a:ea typeface="Tahoma" panose="020B0604030504040204" pitchFamily="34" charset="0"/>
                <a:cs typeface="Tahoma" panose="020B0604030504040204" pitchFamily="34" charset="0"/>
              </a:rPr>
              <a:t>Drivers install with an executable.</a:t>
            </a:r>
          </a:p>
          <a:p>
            <a:pPr marL="285750" indent="-285750">
              <a:buFontTx/>
              <a:buChar char="-"/>
            </a:pPr>
            <a:r>
              <a:rPr lang="en-US" sz="1600" dirty="0" smtClean="0">
                <a:solidFill>
                  <a:srgbClr val="FFFFD7"/>
                </a:solidFill>
                <a:latin typeface="Tahoma" panose="020B0604030504040204" pitchFamily="34" charset="0"/>
                <a:ea typeface="Tahoma" panose="020B0604030504040204" pitchFamily="34" charset="0"/>
                <a:cs typeface="Tahoma" panose="020B0604030504040204" pitchFamily="34" charset="0"/>
              </a:rPr>
              <a:t>Camera specified lists for $525.</a:t>
            </a:r>
          </a:p>
          <a:p>
            <a:pPr marL="285750" indent="-285750">
              <a:buFontTx/>
              <a:buChar char="-"/>
            </a:pPr>
            <a:r>
              <a:rPr lang="en-US" sz="1600" dirty="0" smtClean="0">
                <a:solidFill>
                  <a:srgbClr val="FFFFD7"/>
                </a:solidFill>
                <a:latin typeface="Tahoma" panose="020B0604030504040204" pitchFamily="34" charset="0"/>
                <a:ea typeface="Tahoma" panose="020B0604030504040204" pitchFamily="34" charset="0"/>
                <a:cs typeface="Tahoma" panose="020B0604030504040204" pitchFamily="34" charset="0"/>
              </a:rPr>
              <a:t>Also need a USB-3 card and means to couple a C-mount camera to your microscope.</a:t>
            </a:r>
          </a:p>
          <a:p>
            <a:pPr marL="285750" indent="-285750">
              <a:buFontTx/>
              <a:buChar char="-"/>
            </a:pPr>
            <a:r>
              <a:rPr lang="en-US" sz="1600" dirty="0" smtClean="0">
                <a:solidFill>
                  <a:srgbClr val="FFFFD7"/>
                </a:solidFill>
                <a:latin typeface="Tahoma" panose="020B0604030504040204" pitchFamily="34" charset="0"/>
                <a:ea typeface="Tahoma" panose="020B0604030504040204" pitchFamily="34" charset="0"/>
                <a:cs typeface="Tahoma" panose="020B0604030504040204" pitchFamily="34" charset="0"/>
              </a:rPr>
              <a:t>Software is $1989 for education and research, $2989 for commercial use.</a:t>
            </a:r>
          </a:p>
          <a:p>
            <a:pPr marL="285750" indent="-285750">
              <a:buFontTx/>
              <a:buChar char="-"/>
            </a:pPr>
            <a:r>
              <a:rPr lang="en-US" sz="1600" dirty="0" smtClean="0">
                <a:solidFill>
                  <a:srgbClr val="FFFFD7"/>
                </a:solidFill>
                <a:latin typeface="Tahoma" panose="020B0604030504040204" pitchFamily="34" charset="0"/>
                <a:ea typeface="Tahoma" panose="020B0604030504040204" pitchFamily="34" charset="0"/>
                <a:cs typeface="Tahoma" panose="020B0604030504040204" pitchFamily="34" charset="0"/>
              </a:rPr>
              <a:t>Save as tif or svs, plenty of freeware viewers.</a:t>
            </a:r>
          </a:p>
          <a:p>
            <a:pPr marL="285750" indent="-285750">
              <a:buFontTx/>
              <a:buChar char="-"/>
            </a:pPr>
            <a:r>
              <a:rPr lang="en-US" dirty="0" smtClean="0">
                <a:latin typeface="Tahoma" panose="020B0604030504040204" pitchFamily="34" charset="0"/>
                <a:ea typeface="Tahoma" panose="020B0604030504040204" pitchFamily="34" charset="0"/>
                <a:cs typeface="Tahoma" panose="020B0604030504040204" pitchFamily="34" charset="0"/>
              </a:rPr>
              <a:t> </a:t>
            </a: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558302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164" y="3429000"/>
            <a:ext cx="4256423"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Connector 2"/>
          <p:cNvCxnSpPr/>
          <p:nvPr/>
        </p:nvCxnSpPr>
        <p:spPr>
          <a:xfrm>
            <a:off x="1928013" y="3889177"/>
            <a:ext cx="1209502" cy="0"/>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2179317" y="3796352"/>
            <a:ext cx="371302" cy="152400"/>
          </a:xfrm>
          <a:prstGeom prst="rect">
            <a:avLst/>
          </a:prstGeom>
          <a:blipFill>
            <a:blip r:embed="rId3"/>
            <a:tile tx="0" ty="0" sx="100000" sy="100000" flip="none" algn="tl"/>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 name="TextBox 6"/>
          <p:cNvSpPr txBox="1"/>
          <p:nvPr/>
        </p:nvSpPr>
        <p:spPr>
          <a:xfrm>
            <a:off x="2901988" y="3581400"/>
            <a:ext cx="609600" cy="307777"/>
          </a:xfrm>
          <a:prstGeom prst="rect">
            <a:avLst/>
          </a:prstGeom>
          <a:noFill/>
          <a:ln w="25400">
            <a:solidFill>
              <a:schemeClr val="accent2">
                <a:lumMod val="75000"/>
              </a:schemeClr>
            </a:solidFill>
          </a:ln>
        </p:spPr>
        <p:txBody>
          <a:bodyPr wrap="square" rtlCol="0">
            <a:spAutoFit/>
          </a:bodyPr>
          <a:lstStyle/>
          <a:p>
            <a:r>
              <a:rPr lang="en-US" sz="1400" dirty="0" smtClean="0"/>
              <a:t>VGA</a:t>
            </a:r>
            <a:endParaRPr lang="en-US" sz="1400" dirty="0"/>
          </a:p>
        </p:txBody>
      </p:sp>
      <p:pic>
        <p:nvPicPr>
          <p:cNvPr id="276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8463" y="751885"/>
            <a:ext cx="1952248" cy="1846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313" y="761999"/>
            <a:ext cx="2819400" cy="18358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6400" y="4813102"/>
            <a:ext cx="1164069" cy="443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29200" y="3101027"/>
            <a:ext cx="1971675" cy="1695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5" name="Straight Connector 14"/>
          <p:cNvCxnSpPr/>
          <p:nvPr/>
        </p:nvCxnSpPr>
        <p:spPr>
          <a:xfrm>
            <a:off x="1529155" y="3491138"/>
            <a:ext cx="0" cy="39506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1529155" y="3491138"/>
            <a:ext cx="3728645" cy="2770"/>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239789" y="5410200"/>
            <a:ext cx="2590800" cy="523220"/>
          </a:xfrm>
          <a:prstGeom prst="rect">
            <a:avLst/>
          </a:prstGeom>
          <a:noFill/>
        </p:spPr>
        <p:txBody>
          <a:bodyPr wrap="square" rtlCol="0">
            <a:spAutoFit/>
          </a:bodyPr>
          <a:lstStyle/>
          <a:p>
            <a:r>
              <a:rPr lang="en-US" sz="1400" dirty="0" smtClean="0">
                <a:solidFill>
                  <a:srgbClr val="FFFFD7"/>
                </a:solidFill>
                <a:latin typeface="Tahoma" panose="020B0604030504040204" pitchFamily="34" charset="0"/>
                <a:ea typeface="Tahoma" panose="020B0604030504040204" pitchFamily="34" charset="0"/>
                <a:cs typeface="Tahoma" panose="020B0604030504040204" pitchFamily="34" charset="0"/>
              </a:rPr>
              <a:t>Video In – Digital Out</a:t>
            </a:r>
          </a:p>
          <a:p>
            <a:r>
              <a:rPr lang="en-US" sz="1400" dirty="0" smtClean="0">
                <a:solidFill>
                  <a:srgbClr val="FFFFD7"/>
                </a:solidFill>
                <a:latin typeface="Tahoma" panose="020B0604030504040204" pitchFamily="34" charset="0"/>
                <a:ea typeface="Tahoma" panose="020B0604030504040204" pitchFamily="34" charset="0"/>
                <a:cs typeface="Tahoma" panose="020B0604030504040204" pitchFamily="34" charset="0"/>
              </a:rPr>
              <a:t>Fast compression in hardware</a:t>
            </a:r>
            <a:endParaRPr lang="en-US" sz="1400" dirty="0">
              <a:solidFill>
                <a:srgbClr val="FFFFD7"/>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a:off x="5705475" y="761999"/>
            <a:ext cx="1609725" cy="954107"/>
          </a:xfrm>
          <a:prstGeom prst="rect">
            <a:avLst/>
          </a:prstGeom>
          <a:noFill/>
        </p:spPr>
        <p:txBody>
          <a:bodyPr wrap="square" rtlCol="0">
            <a:spAutoFit/>
          </a:bodyPr>
          <a:lstStyle/>
          <a:p>
            <a:r>
              <a:rPr lang="en-US" sz="1400" dirty="0" smtClean="0">
                <a:solidFill>
                  <a:srgbClr val="FFFFD7"/>
                </a:solidFill>
                <a:latin typeface="Tahoma" panose="020B0604030504040204" pitchFamily="34" charset="0"/>
                <a:ea typeface="Tahoma" panose="020B0604030504040204" pitchFamily="34" charset="0"/>
                <a:cs typeface="Tahoma" panose="020B0604030504040204" pitchFamily="34" charset="0"/>
              </a:rPr>
              <a:t>Outputs: </a:t>
            </a:r>
          </a:p>
          <a:p>
            <a:r>
              <a:rPr lang="en-US" sz="1400" dirty="0" smtClean="0">
                <a:solidFill>
                  <a:srgbClr val="FFFFD7"/>
                </a:solidFill>
                <a:latin typeface="Tahoma" panose="020B0604030504040204" pitchFamily="34" charset="0"/>
                <a:ea typeface="Tahoma" panose="020B0604030504040204" pitchFamily="34" charset="0"/>
                <a:cs typeface="Tahoma" panose="020B0604030504040204" pitchFamily="34" charset="0"/>
              </a:rPr>
              <a:t>- Composite video</a:t>
            </a:r>
          </a:p>
          <a:p>
            <a:r>
              <a:rPr lang="en-US" sz="1400" dirty="0" smtClean="0">
                <a:solidFill>
                  <a:srgbClr val="FFFFD7"/>
                </a:solidFill>
                <a:latin typeface="Tahoma" panose="020B0604030504040204" pitchFamily="34" charset="0"/>
                <a:ea typeface="Tahoma" panose="020B0604030504040204" pitchFamily="34" charset="0"/>
                <a:cs typeface="Tahoma" panose="020B0604030504040204" pitchFamily="34" charset="0"/>
              </a:rPr>
              <a:t>- S-Video</a:t>
            </a:r>
          </a:p>
          <a:p>
            <a:r>
              <a:rPr lang="en-US" sz="1400" dirty="0" smtClean="0">
                <a:solidFill>
                  <a:srgbClr val="FFFFD7"/>
                </a:solidFill>
                <a:latin typeface="Tahoma" panose="020B0604030504040204" pitchFamily="34" charset="0"/>
                <a:ea typeface="Tahoma" panose="020B0604030504040204" pitchFamily="34" charset="0"/>
                <a:cs typeface="Tahoma" panose="020B0604030504040204" pitchFamily="34" charset="0"/>
              </a:rPr>
              <a:t>- RGB Video</a:t>
            </a:r>
            <a:endParaRPr lang="en-US" sz="1400" dirty="0">
              <a:solidFill>
                <a:srgbClr val="FFFFD7"/>
              </a:solidFill>
              <a:latin typeface="Tahoma" panose="020B0604030504040204" pitchFamily="34" charset="0"/>
              <a:ea typeface="Tahoma" panose="020B0604030504040204" pitchFamily="34" charset="0"/>
              <a:cs typeface="Tahoma" panose="020B0604030504040204" pitchFamily="34" charset="0"/>
            </a:endParaRPr>
          </a:p>
        </p:txBody>
      </p:sp>
      <p:pic>
        <p:nvPicPr>
          <p:cNvPr id="27657" name="Picture 9" descr="Image result for rca connecto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30933" y="521844"/>
            <a:ext cx="673332" cy="480310"/>
          </a:xfrm>
          <a:prstGeom prst="rect">
            <a:avLst/>
          </a:prstGeom>
          <a:noFill/>
          <a:extLst>
            <a:ext uri="{909E8E84-426E-40DD-AFC4-6F175D3DCCD1}">
              <a14:hiddenFill xmlns:a14="http://schemas.microsoft.com/office/drawing/2010/main">
                <a:solidFill>
                  <a:srgbClr val="FFFFFF"/>
                </a:solidFill>
              </a14:hiddenFill>
            </a:ext>
          </a:extLst>
        </p:spPr>
      </p:pic>
      <p:pic>
        <p:nvPicPr>
          <p:cNvPr id="27659" name="Picture 11" descr="Image result for bnc connecto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24800" y="511730"/>
            <a:ext cx="720465" cy="480310"/>
          </a:xfrm>
          <a:prstGeom prst="rect">
            <a:avLst/>
          </a:prstGeom>
          <a:noFill/>
          <a:extLst>
            <a:ext uri="{909E8E84-426E-40DD-AFC4-6F175D3DCCD1}">
              <a14:hiddenFill xmlns:a14="http://schemas.microsoft.com/office/drawing/2010/main">
                <a:solidFill>
                  <a:srgbClr val="FFFFFF"/>
                </a:solidFill>
              </a14:hiddenFill>
            </a:ext>
          </a:extLst>
        </p:spPr>
      </p:pic>
      <p:pic>
        <p:nvPicPr>
          <p:cNvPr id="27661" name="Picture 13" descr="Image result for s vide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58782" y="1940306"/>
            <a:ext cx="857250" cy="619125"/>
          </a:xfrm>
          <a:prstGeom prst="rect">
            <a:avLst/>
          </a:prstGeom>
          <a:noFill/>
          <a:extLst>
            <a:ext uri="{909E8E84-426E-40DD-AFC4-6F175D3DCCD1}">
              <a14:hiddenFill xmlns:a14="http://schemas.microsoft.com/office/drawing/2010/main">
                <a:solidFill>
                  <a:srgbClr val="FFFFFF"/>
                </a:solidFill>
              </a14:hiddenFill>
            </a:ext>
          </a:extLst>
        </p:spPr>
      </p:pic>
      <p:pic>
        <p:nvPicPr>
          <p:cNvPr id="27663" name="Picture 15" descr="https://cdn.shopify.com/s/files/1/0860/0134/products/259077_1024x1024.jpg?v=1434047096"/>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16200000">
            <a:off x="7696764" y="1238488"/>
            <a:ext cx="677211" cy="678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31753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771525"/>
            <a:ext cx="2705100" cy="177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767369"/>
            <a:ext cx="3009900" cy="17225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862" y="2743200"/>
            <a:ext cx="3152775" cy="2800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5581650"/>
            <a:ext cx="5600700"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60862" y="228600"/>
            <a:ext cx="3225338" cy="369332"/>
          </a:xfrm>
          <a:prstGeom prst="rect">
            <a:avLst/>
          </a:prstGeom>
          <a:noFill/>
        </p:spPr>
        <p:txBody>
          <a:bodyPr wrap="square" rtlCol="0">
            <a:spAutoFit/>
          </a:bodyPr>
          <a:lstStyle/>
          <a:p>
            <a:r>
              <a:rPr lang="en-US" dirty="0" smtClean="0">
                <a:solidFill>
                  <a:srgbClr val="FFFFD7"/>
                </a:solidFill>
              </a:rPr>
              <a:t>Network Camera – Read Specs</a:t>
            </a:r>
            <a:endParaRPr lang="en-US" dirty="0">
              <a:solidFill>
                <a:srgbClr val="FFFFD7"/>
              </a:solidFill>
            </a:endParaRPr>
          </a:p>
        </p:txBody>
      </p:sp>
    </p:spTree>
    <p:extLst>
      <p:ext uri="{BB962C8B-B14F-4D97-AF65-F5344CB8AC3E}">
        <p14:creationId xmlns:p14="http://schemas.microsoft.com/office/powerpoint/2010/main" val="381954183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955964"/>
            <a:ext cx="2667000" cy="20109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722024" y="207818"/>
            <a:ext cx="1764376" cy="646331"/>
          </a:xfrm>
          <a:prstGeom prst="rect">
            <a:avLst/>
          </a:prstGeom>
          <a:noFill/>
        </p:spPr>
        <p:txBody>
          <a:bodyPr wrap="square" rtlCol="0">
            <a:spAutoFit/>
          </a:bodyPr>
          <a:lstStyle/>
          <a:p>
            <a:pPr algn="ctr"/>
            <a:r>
              <a:rPr lang="en-US" sz="3600" dirty="0" smtClean="0">
                <a:solidFill>
                  <a:srgbClr val="FFFFD7"/>
                </a:solidFill>
                <a:latin typeface="Algerian" panose="04020705040A02060702" pitchFamily="82" charset="0"/>
              </a:rPr>
              <a:t>Gig-E</a:t>
            </a:r>
            <a:endParaRPr lang="en-US" sz="3600" dirty="0">
              <a:solidFill>
                <a:srgbClr val="FFFFD7"/>
              </a:solidFill>
              <a:latin typeface="Algerian" panose="04020705040A02060702" pitchFamily="82" charset="0"/>
            </a:endParaRPr>
          </a:p>
        </p:txBody>
      </p:sp>
      <p:sp>
        <p:nvSpPr>
          <p:cNvPr id="5" name="Rectangle 4"/>
          <p:cNvSpPr/>
          <p:nvPr/>
        </p:nvSpPr>
        <p:spPr>
          <a:xfrm>
            <a:off x="838200" y="3155990"/>
            <a:ext cx="7010400" cy="2277547"/>
          </a:xfrm>
          <a:prstGeom prst="rect">
            <a:avLst/>
          </a:prstGeom>
        </p:spPr>
        <p:txBody>
          <a:bodyPr wrap="square">
            <a:spAutoFit/>
          </a:bodyPr>
          <a:lstStyle/>
          <a:p>
            <a:pPr marL="285750" indent="-285750">
              <a:spcAft>
                <a:spcPts val="600"/>
              </a:spcAft>
              <a:buFont typeface="Arial" panose="020B0604020202020204" pitchFamily="34" charset="0"/>
              <a:buChar char="•"/>
            </a:pPr>
            <a:r>
              <a:rPr lang="en-US" sz="1600" dirty="0" smtClean="0">
                <a:solidFill>
                  <a:srgbClr val="FFFFD7"/>
                </a:solidFill>
                <a:latin typeface="Tahoma" panose="020B0604030504040204" pitchFamily="34" charset="0"/>
                <a:ea typeface="Tahoma" panose="020B0604030504040204" pitchFamily="34" charset="0"/>
                <a:cs typeface="Tahoma" panose="020B0604030504040204" pitchFamily="34" charset="0"/>
              </a:rPr>
              <a:t>Compact package that can serve as a video and still shot camera</a:t>
            </a:r>
          </a:p>
          <a:p>
            <a:pPr marL="285750" indent="-285750">
              <a:spcAft>
                <a:spcPts val="600"/>
              </a:spcAft>
              <a:buFont typeface="Arial" panose="020B0604020202020204" pitchFamily="34" charset="0"/>
              <a:buChar char="•"/>
            </a:pPr>
            <a:r>
              <a:rPr lang="en-US" sz="1600" dirty="0" smtClean="0">
                <a:solidFill>
                  <a:srgbClr val="FFFFD7"/>
                </a:solidFill>
                <a:latin typeface="Tahoma" panose="020B0604030504040204" pitchFamily="34" charset="0"/>
                <a:ea typeface="Tahoma" panose="020B0604030504040204" pitchFamily="34" charset="0"/>
                <a:cs typeface="Tahoma" panose="020B0604030504040204" pitchFamily="34" charset="0"/>
              </a:rPr>
              <a:t>Robust sensors that compete with pixel shift</a:t>
            </a:r>
          </a:p>
          <a:p>
            <a:pPr marL="285750" indent="-285750">
              <a:spcAft>
                <a:spcPts val="600"/>
              </a:spcAft>
              <a:buFont typeface="Arial" panose="020B0604020202020204" pitchFamily="34" charset="0"/>
              <a:buChar char="•"/>
            </a:pPr>
            <a:r>
              <a:rPr lang="en-US" sz="1600" dirty="0" smtClean="0">
                <a:solidFill>
                  <a:srgbClr val="FFFFD7"/>
                </a:solidFill>
                <a:latin typeface="Tahoma" panose="020B0604030504040204" pitchFamily="34" charset="0"/>
                <a:ea typeface="Tahoma" panose="020B0604030504040204" pitchFamily="34" charset="0"/>
                <a:cs typeface="Tahoma" panose="020B0604030504040204" pitchFamily="34" charset="0"/>
              </a:rPr>
              <a:t>Imaging Source camera ships with easy to use software.</a:t>
            </a:r>
          </a:p>
          <a:p>
            <a:pPr marL="285750" indent="-285750">
              <a:spcAft>
                <a:spcPts val="600"/>
              </a:spcAft>
              <a:buFont typeface="Arial" panose="020B0604020202020204" pitchFamily="34" charset="0"/>
              <a:buChar char="•"/>
            </a:pPr>
            <a:r>
              <a:rPr lang="en-US" sz="1600" dirty="0" smtClean="0">
                <a:solidFill>
                  <a:srgbClr val="FFFFD7"/>
                </a:solidFill>
                <a:latin typeface="Tahoma" panose="020B0604030504040204" pitchFamily="34" charset="0"/>
                <a:ea typeface="Tahoma" panose="020B0604030504040204" pitchFamily="34" charset="0"/>
                <a:cs typeface="Tahoma" panose="020B0604030504040204" pitchFamily="34" charset="0"/>
              </a:rPr>
              <a:t>Dalsa software is very granular but at the developer and not user end.</a:t>
            </a:r>
          </a:p>
          <a:p>
            <a:pPr marL="285750" indent="-285750">
              <a:spcAft>
                <a:spcPts val="600"/>
              </a:spcAft>
              <a:buFont typeface="Arial" panose="020B0604020202020204" pitchFamily="34" charset="0"/>
              <a:buChar char="•"/>
            </a:pPr>
            <a:r>
              <a:rPr lang="en-US" sz="1600" dirty="0" smtClean="0">
                <a:solidFill>
                  <a:srgbClr val="FFFFD7"/>
                </a:solidFill>
                <a:latin typeface="Tahoma" panose="020B0604030504040204" pitchFamily="34" charset="0"/>
                <a:ea typeface="Tahoma" panose="020B0604030504040204" pitchFamily="34" charset="0"/>
                <a:cs typeface="Tahoma" panose="020B0604030504040204" pitchFamily="34" charset="0"/>
              </a:rPr>
              <a:t>Output on a network cable but not serving video or web media.</a:t>
            </a:r>
          </a:p>
          <a:p>
            <a:pPr marL="285750" indent="-285750">
              <a:spcAft>
                <a:spcPts val="600"/>
              </a:spcAft>
              <a:buFont typeface="Arial" panose="020B0604020202020204" pitchFamily="34" charset="0"/>
              <a:buChar char="•"/>
            </a:pPr>
            <a:r>
              <a:rPr lang="en-US" sz="1600" dirty="0" smtClean="0">
                <a:solidFill>
                  <a:srgbClr val="FFFFD7"/>
                </a:solidFill>
                <a:latin typeface="Tahoma" panose="020B0604030504040204" pitchFamily="34" charset="0"/>
                <a:ea typeface="Tahoma" panose="020B0604030504040204" pitchFamily="34" charset="0"/>
                <a:cs typeface="Tahoma" panose="020B0604030504040204" pitchFamily="34" charset="0"/>
              </a:rPr>
              <a:t>Exploring the possibility of remote viewing through VPN.</a:t>
            </a:r>
          </a:p>
          <a:p>
            <a:pPr marL="285750" indent="-285750">
              <a:spcAft>
                <a:spcPts val="600"/>
              </a:spcAft>
              <a:buFont typeface="Arial" panose="020B0604020202020204" pitchFamily="34" charset="0"/>
              <a:buChar char="•"/>
            </a:pPr>
            <a:r>
              <a:rPr lang="en-US" sz="1600" dirty="0" smtClean="0">
                <a:solidFill>
                  <a:srgbClr val="FFFFD7"/>
                </a:solidFill>
                <a:latin typeface="Tahoma" panose="020B0604030504040204" pitchFamily="34" charset="0"/>
                <a:ea typeface="Tahoma" panose="020B0604030504040204" pitchFamily="34" charset="0"/>
                <a:cs typeface="Tahoma" panose="020B0604030504040204" pitchFamily="34" charset="0"/>
              </a:rPr>
              <a:t>Streaming possible via software server.</a:t>
            </a:r>
            <a:endParaRPr lang="en-US" sz="1600" dirty="0">
              <a:solidFill>
                <a:srgbClr val="FFFFD7"/>
              </a:solidFill>
              <a:latin typeface="Tahoma" panose="020B0604030504040204" pitchFamily="34" charset="0"/>
              <a:ea typeface="Tahoma" panose="020B0604030504040204" pitchFamily="34" charset="0"/>
              <a:cs typeface="Tahoma" panose="020B0604030504040204" pitchFamily="34" charset="0"/>
            </a:endParaRPr>
          </a:p>
        </p:txBody>
      </p:sp>
      <p:pic>
        <p:nvPicPr>
          <p:cNvPr id="2970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5181600"/>
            <a:ext cx="1286407" cy="9664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828531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0411" y="76200"/>
            <a:ext cx="8839200" cy="6096000"/>
          </a:xfrm>
          <a:prstGeom prst="rect">
            <a:avLst/>
          </a:prstGeom>
          <a:blipFill dpi="0" rotWithShape="1">
            <a:blip r:embed="rId2">
              <a:alphaModFix amt="24000"/>
            </a:blip>
            <a:srcRect/>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Rectangle 2"/>
          <p:cNvSpPr/>
          <p:nvPr/>
        </p:nvSpPr>
        <p:spPr>
          <a:xfrm>
            <a:off x="1295400" y="762000"/>
            <a:ext cx="7010400" cy="2677656"/>
          </a:xfrm>
          <a:prstGeom prst="rect">
            <a:avLst/>
          </a:prstGeom>
        </p:spPr>
        <p:txBody>
          <a:bodyPr wrap="square">
            <a:spAutoFit/>
          </a:bodyPr>
          <a:lstStyle/>
          <a:p>
            <a:pPr marL="285750" indent="-285750">
              <a:spcAft>
                <a:spcPts val="1200"/>
              </a:spcAft>
              <a:buFont typeface="Arial" panose="020B0604020202020204" pitchFamily="34" charset="0"/>
              <a:buChar char="•"/>
            </a:pPr>
            <a:r>
              <a:rPr lang="en-US"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Define the mission – what do you need.</a:t>
            </a:r>
          </a:p>
          <a:p>
            <a:pPr marL="285750" indent="-285750">
              <a:spcAft>
                <a:spcPts val="1200"/>
              </a:spcAft>
              <a:buFont typeface="Arial" panose="020B0604020202020204" pitchFamily="34" charset="0"/>
              <a:buChar char="•"/>
            </a:pPr>
            <a:r>
              <a:rPr lang="en-US"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Consider those you serve, talk to them.</a:t>
            </a:r>
          </a:p>
          <a:p>
            <a:pPr marL="285750" indent="-285750">
              <a:spcAft>
                <a:spcPts val="1200"/>
              </a:spcAft>
              <a:buFont typeface="Arial" panose="020B0604020202020204" pitchFamily="34" charset="0"/>
              <a:buChar char="•"/>
            </a:pPr>
            <a:r>
              <a:rPr lang="en-US"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Discuss plans with others that have already deployed systems.</a:t>
            </a:r>
          </a:p>
          <a:p>
            <a:pPr marL="285750" indent="-285750">
              <a:spcAft>
                <a:spcPts val="1200"/>
              </a:spcAft>
              <a:buFont typeface="Arial" panose="020B0604020202020204" pitchFamily="34" charset="0"/>
              <a:buChar char="•"/>
            </a:pPr>
            <a:r>
              <a:rPr lang="en-US"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Get the computer services department involved. You will need someplace safe to store your images.</a:t>
            </a:r>
          </a:p>
          <a:p>
            <a:pPr marL="285750" indent="-285750">
              <a:spcAft>
                <a:spcPts val="1200"/>
              </a:spcAft>
              <a:buFont typeface="Arial" panose="020B0604020202020204" pitchFamily="34" charset="0"/>
              <a:buChar char="•"/>
            </a:pPr>
            <a:r>
              <a:rPr lang="en-US"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Be careful how you compromise, people grumble when you ask for more but quickly quiet when a new service runs well. They forget slowly when there is a big expenditure that produces a failed system. </a:t>
            </a:r>
            <a:endParaRPr lang="en-US" sz="16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41391969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 y="958334"/>
            <a:ext cx="8991600" cy="369332"/>
          </a:xfrm>
          <a:prstGeom prst="rect">
            <a:avLst/>
          </a:prstGeom>
          <a:noFill/>
        </p:spPr>
        <p:txBody>
          <a:bodyPr wrap="square" rtlCol="0">
            <a:spAutoFit/>
          </a:bodyPr>
          <a:lstStyle/>
          <a:p>
            <a:pPr algn="ctr"/>
            <a:r>
              <a:rPr lang="en-US" dirty="0" smtClean="0">
                <a:solidFill>
                  <a:srgbClr val="FFFFD7"/>
                </a:solidFill>
                <a:latin typeface="Tahoma" panose="020B0604030504040204" pitchFamily="34" charset="0"/>
                <a:ea typeface="Tahoma" panose="020B0604030504040204" pitchFamily="34" charset="0"/>
                <a:cs typeface="Tahoma" panose="020B0604030504040204" pitchFamily="34" charset="0"/>
              </a:rPr>
              <a:t>Hire an Informatics Professional</a:t>
            </a:r>
            <a:endParaRPr lang="en-US" dirty="0">
              <a:solidFill>
                <a:srgbClr val="FFFFD7"/>
              </a:solidFill>
              <a:latin typeface="Tahoma" panose="020B0604030504040204" pitchFamily="34" charset="0"/>
              <a:ea typeface="Tahoma" panose="020B0604030504040204" pitchFamily="34" charset="0"/>
              <a:cs typeface="Tahoma" panose="020B0604030504040204" pitchFamily="34" charset="0"/>
            </a:endParaRP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676400"/>
            <a:ext cx="5168773" cy="3438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3130" y="5334000"/>
            <a:ext cx="8991600" cy="369332"/>
          </a:xfrm>
          <a:prstGeom prst="rect">
            <a:avLst/>
          </a:prstGeom>
          <a:noFill/>
        </p:spPr>
        <p:txBody>
          <a:bodyPr wrap="square" rtlCol="0">
            <a:spAutoFit/>
          </a:bodyPr>
          <a:lstStyle/>
          <a:p>
            <a:pPr algn="ctr"/>
            <a:r>
              <a:rPr lang="en-US" dirty="0" smtClean="0">
                <a:solidFill>
                  <a:srgbClr val="FFFFD7"/>
                </a:solidFill>
                <a:latin typeface="Tahoma" panose="020B0604030504040204" pitchFamily="34" charset="0"/>
                <a:ea typeface="Tahoma" panose="020B0604030504040204" pitchFamily="34" charset="0"/>
                <a:cs typeface="Tahoma" panose="020B0604030504040204" pitchFamily="34" charset="0"/>
              </a:rPr>
              <a:t>Stereotype</a:t>
            </a:r>
            <a:endParaRPr lang="en-US" dirty="0">
              <a:solidFill>
                <a:srgbClr val="FFFFD7"/>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1199520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838200"/>
            <a:ext cx="8475785" cy="339737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2400" y="4648200"/>
            <a:ext cx="8991600" cy="369332"/>
          </a:xfrm>
          <a:prstGeom prst="rect">
            <a:avLst/>
          </a:prstGeom>
          <a:noFill/>
        </p:spPr>
        <p:txBody>
          <a:bodyPr wrap="square" rtlCol="0">
            <a:spAutoFit/>
          </a:bodyPr>
          <a:lstStyle/>
          <a:p>
            <a:pPr algn="ctr"/>
            <a:r>
              <a:rPr lang="en-US" dirty="0" smtClean="0">
                <a:solidFill>
                  <a:schemeClr val="accent2">
                    <a:lumMod val="20000"/>
                    <a:lumOff val="80000"/>
                  </a:schemeClr>
                </a:solidFill>
                <a:latin typeface="Tahoma" panose="020B0604030504040204" pitchFamily="34" charset="0"/>
                <a:ea typeface="Tahoma" panose="020B0604030504040204" pitchFamily="34" charset="0"/>
                <a:cs typeface="Tahoma" panose="020B0604030504040204" pitchFamily="34" charset="0"/>
              </a:rPr>
              <a:t>Actual group of Informatics Professionals</a:t>
            </a:r>
            <a:endParaRPr lang="en-US" dirty="0">
              <a:solidFill>
                <a:schemeClr val="accent2">
                  <a:lumMod val="20000"/>
                  <a:lumOff val="80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3287482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3178045" y="-892045"/>
            <a:ext cx="2971800" cy="5822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3809999"/>
            <a:ext cx="2474855" cy="1755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171755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685800"/>
            <a:ext cx="8991600" cy="3970318"/>
          </a:xfrm>
          <a:prstGeom prst="rect">
            <a:avLst/>
          </a:prstGeom>
        </p:spPr>
        <p:txBody>
          <a:bodyPr wrap="square">
            <a:spAutoFit/>
          </a:bodyPr>
          <a:lstStyle/>
          <a:p>
            <a:pPr algn="ctr">
              <a:spcAft>
                <a:spcPts val="600"/>
              </a:spcAft>
            </a:pPr>
            <a:r>
              <a:rPr lang="en-US" sz="3600" dirty="0" smtClean="0">
                <a:solidFill>
                  <a:srgbClr val="FFFFD7"/>
                </a:solidFill>
                <a:latin typeface="Tahoma" panose="020B0604030504040204" pitchFamily="34" charset="0"/>
                <a:ea typeface="Tahoma" panose="020B0604030504040204" pitchFamily="34" charset="0"/>
                <a:cs typeface="Tahoma" panose="020B0604030504040204" pitchFamily="34" charset="0"/>
              </a:rPr>
              <a:t> Mark Luquette, M.D</a:t>
            </a:r>
            <a:r>
              <a:rPr lang="en-US" sz="1600" dirty="0" smtClean="0">
                <a:solidFill>
                  <a:srgbClr val="FFFFD7"/>
                </a:solidFill>
                <a:latin typeface="Tahoma" panose="020B0604030504040204" pitchFamily="34" charset="0"/>
                <a:ea typeface="Tahoma" panose="020B0604030504040204" pitchFamily="34" charset="0"/>
                <a:cs typeface="Tahoma" panose="020B0604030504040204" pitchFamily="34" charset="0"/>
              </a:rPr>
              <a:t>.</a:t>
            </a:r>
          </a:p>
          <a:p>
            <a:pPr algn="ctr">
              <a:spcAft>
                <a:spcPts val="600"/>
              </a:spcAft>
            </a:pPr>
            <a:endParaRPr lang="en-US" sz="1600" dirty="0" smtClean="0">
              <a:solidFill>
                <a:srgbClr val="FFFFD7"/>
              </a:solidFill>
              <a:latin typeface="Tahoma" panose="020B0604030504040204" pitchFamily="34" charset="0"/>
              <a:ea typeface="Tahoma" panose="020B0604030504040204" pitchFamily="34" charset="0"/>
              <a:cs typeface="Tahoma" panose="020B0604030504040204" pitchFamily="34" charset="0"/>
            </a:endParaRPr>
          </a:p>
          <a:p>
            <a:pPr algn="ctr">
              <a:spcAft>
                <a:spcPts val="600"/>
              </a:spcAft>
            </a:pPr>
            <a:r>
              <a:rPr lang="en-US" sz="2400" dirty="0" smtClean="0">
                <a:solidFill>
                  <a:srgbClr val="FFFFD7"/>
                </a:solidFill>
                <a:latin typeface="Tahoma" panose="020B0604030504040204" pitchFamily="34" charset="0"/>
                <a:ea typeface="Tahoma" panose="020B0604030504040204" pitchFamily="34" charset="0"/>
                <a:cs typeface="Tahoma" panose="020B0604030504040204" pitchFamily="34" charset="0"/>
              </a:rPr>
              <a:t>LUQUE007@UMN.EDU</a:t>
            </a:r>
          </a:p>
          <a:p>
            <a:pPr algn="ctr">
              <a:spcAft>
                <a:spcPts val="600"/>
              </a:spcAft>
            </a:pPr>
            <a:endParaRPr lang="en-US" sz="1600" dirty="0">
              <a:solidFill>
                <a:srgbClr val="FFFFD7"/>
              </a:solidFill>
              <a:latin typeface="Tahoma" panose="020B0604030504040204" pitchFamily="34" charset="0"/>
              <a:ea typeface="Tahoma" panose="020B0604030504040204" pitchFamily="34" charset="0"/>
              <a:cs typeface="Tahoma" panose="020B0604030504040204" pitchFamily="34" charset="0"/>
            </a:endParaRPr>
          </a:p>
          <a:p>
            <a:pPr algn="ctr">
              <a:spcAft>
                <a:spcPts val="600"/>
              </a:spcAft>
            </a:pPr>
            <a:endParaRPr lang="en-US" sz="2400" dirty="0" smtClean="0">
              <a:solidFill>
                <a:srgbClr val="FFFFD7"/>
              </a:solidFill>
              <a:latin typeface="Tahoma" panose="020B0604030504040204" pitchFamily="34" charset="0"/>
              <a:ea typeface="Tahoma" panose="020B0604030504040204" pitchFamily="34" charset="0"/>
              <a:cs typeface="Tahoma" panose="020B0604030504040204" pitchFamily="34" charset="0"/>
            </a:endParaRPr>
          </a:p>
          <a:p>
            <a:pPr algn="ctr">
              <a:spcAft>
                <a:spcPts val="600"/>
              </a:spcAft>
            </a:pPr>
            <a:r>
              <a:rPr lang="en-US" sz="2400" dirty="0" smtClean="0">
                <a:solidFill>
                  <a:srgbClr val="FFFFD7"/>
                </a:solidFill>
                <a:latin typeface="Tahoma" panose="020B0604030504040204" pitchFamily="34" charset="0"/>
                <a:ea typeface="Tahoma" panose="020B0604030504040204" pitchFamily="34" charset="0"/>
                <a:cs typeface="Tahoma" panose="020B0604030504040204" pitchFamily="34" charset="0"/>
              </a:rPr>
              <a:t>Lectures </a:t>
            </a:r>
            <a:r>
              <a:rPr lang="en-US" sz="2400" smtClean="0">
                <a:solidFill>
                  <a:srgbClr val="FFFFD7"/>
                </a:solidFill>
                <a:latin typeface="Tahoma" panose="020B0604030504040204" pitchFamily="34" charset="0"/>
                <a:ea typeface="Tahoma" panose="020B0604030504040204" pitchFamily="34" charset="0"/>
                <a:cs typeface="Tahoma" panose="020B0604030504040204" pitchFamily="34" charset="0"/>
              </a:rPr>
              <a:t>at  </a:t>
            </a:r>
            <a:r>
              <a:rPr lang="en-US" sz="2400" smtClean="0">
                <a:solidFill>
                  <a:srgbClr val="FFFFD7"/>
                </a:solidFill>
                <a:latin typeface="Tahoma" panose="020B0604030504040204" pitchFamily="34" charset="0"/>
                <a:ea typeface="Tahoma" panose="020B0604030504040204" pitchFamily="34" charset="0"/>
                <a:cs typeface="Tahoma" panose="020B0604030504040204" pitchFamily="34" charset="0"/>
                <a:hlinkClick r:id="rId2"/>
              </a:rPr>
              <a:t>IBDregistry.net</a:t>
            </a:r>
            <a:endParaRPr lang="en-US" sz="2400" dirty="0" smtClean="0">
              <a:solidFill>
                <a:srgbClr val="FFFFD7"/>
              </a:solidFill>
              <a:latin typeface="Tahoma" panose="020B0604030504040204" pitchFamily="34" charset="0"/>
              <a:ea typeface="Tahoma" panose="020B0604030504040204" pitchFamily="34" charset="0"/>
              <a:cs typeface="Tahoma" panose="020B0604030504040204" pitchFamily="34" charset="0"/>
            </a:endParaRPr>
          </a:p>
          <a:p>
            <a:pPr algn="ctr">
              <a:spcAft>
                <a:spcPts val="600"/>
              </a:spcAft>
            </a:pPr>
            <a:endParaRPr lang="en-US" sz="2400" dirty="0" smtClean="0">
              <a:solidFill>
                <a:srgbClr val="FFFFD7"/>
              </a:solidFill>
              <a:latin typeface="Tahoma" panose="020B0604030504040204" pitchFamily="34" charset="0"/>
              <a:ea typeface="Tahoma" panose="020B0604030504040204" pitchFamily="34" charset="0"/>
              <a:cs typeface="Tahoma" panose="020B0604030504040204" pitchFamily="34" charset="0"/>
            </a:endParaRPr>
          </a:p>
          <a:p>
            <a:pPr algn="ctr">
              <a:spcAft>
                <a:spcPts val="600"/>
              </a:spcAft>
            </a:pPr>
            <a:r>
              <a:rPr lang="en-US" sz="2400" dirty="0" smtClean="0">
                <a:solidFill>
                  <a:srgbClr val="FFFFD7"/>
                </a:solidFill>
                <a:latin typeface="Monotype Corsiva" panose="03010101010201010101" pitchFamily="66" charset="0"/>
                <a:ea typeface="Tahoma" panose="020B0604030504040204" pitchFamily="34" charset="0"/>
                <a:cs typeface="Tahoma" panose="020B0604030504040204" pitchFamily="34" charset="0"/>
              </a:rPr>
              <a:t>Charter  Member of APIII, </a:t>
            </a:r>
          </a:p>
          <a:p>
            <a:pPr algn="ctr">
              <a:spcAft>
                <a:spcPts val="600"/>
              </a:spcAft>
            </a:pPr>
            <a:r>
              <a:rPr lang="en-US" sz="2400" dirty="0" smtClean="0">
                <a:solidFill>
                  <a:srgbClr val="FFFFD7"/>
                </a:solidFill>
                <a:latin typeface="Monotype Corsiva" panose="03010101010201010101" pitchFamily="66" charset="0"/>
                <a:ea typeface="Tahoma" panose="020B0604030504040204" pitchFamily="34" charset="0"/>
                <a:cs typeface="Tahoma" panose="020B0604030504040204" pitchFamily="34" charset="0"/>
              </a:rPr>
              <a:t>Association for Pathology Informatics</a:t>
            </a:r>
            <a:endParaRPr lang="en-US" sz="2400" dirty="0">
              <a:solidFill>
                <a:srgbClr val="FFFFD7"/>
              </a:solidFill>
              <a:latin typeface="Monotype Corsiva" panose="03010101010201010101" pitchFamily="66" charset="0"/>
              <a:ea typeface="Tahoma" panose="020B0604030504040204" pitchFamily="34" charset="0"/>
              <a:cs typeface="Tahoma" panose="020B0604030504040204" pitchFamily="34" charset="0"/>
            </a:endParaRPr>
          </a:p>
        </p:txBody>
      </p:sp>
      <p:cxnSp>
        <p:nvCxnSpPr>
          <p:cNvPr id="4" name="Straight Connector 3"/>
          <p:cNvCxnSpPr/>
          <p:nvPr/>
        </p:nvCxnSpPr>
        <p:spPr>
          <a:xfrm>
            <a:off x="998220" y="3505200"/>
            <a:ext cx="7299960" cy="0"/>
          </a:xfrm>
          <a:prstGeom prst="line">
            <a:avLst/>
          </a:prstGeom>
          <a:ln w="34925"/>
        </p:spPr>
        <p:style>
          <a:lnRef idx="1">
            <a:schemeClr val="accent1"/>
          </a:lnRef>
          <a:fillRef idx="0">
            <a:schemeClr val="accent1"/>
          </a:fillRef>
          <a:effectRef idx="0">
            <a:schemeClr val="accent1"/>
          </a:effectRef>
          <a:fontRef idx="minor">
            <a:schemeClr val="tx1"/>
          </a:fontRef>
        </p:style>
      </p:cxnSp>
      <p:pic>
        <p:nvPicPr>
          <p:cNvPr id="31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1760" y="4876800"/>
            <a:ext cx="1320480"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29304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070" y="381000"/>
            <a:ext cx="8991600" cy="1015663"/>
          </a:xfrm>
          <a:prstGeom prst="rect">
            <a:avLst/>
          </a:prstGeom>
          <a:noFill/>
        </p:spPr>
        <p:txBody>
          <a:bodyPr wrap="square" rtlCol="0">
            <a:spAutoFit/>
          </a:bodyPr>
          <a:lstStyle/>
          <a:p>
            <a:pPr algn="ctr"/>
            <a:r>
              <a:rPr lang="en-US" sz="3200" dirty="0" smtClean="0">
                <a:solidFill>
                  <a:srgbClr val="FFFFD7"/>
                </a:solidFill>
                <a:latin typeface="Tahoma" panose="020B0604030504040204" pitchFamily="34" charset="0"/>
                <a:ea typeface="Tahoma" panose="020B0604030504040204" pitchFamily="34" charset="0"/>
                <a:cs typeface="Tahoma" panose="020B0604030504040204" pitchFamily="34" charset="0"/>
              </a:rPr>
              <a:t>Acquisition ----</a:t>
            </a:r>
            <a:r>
              <a:rPr lang="en-US" sz="3200" dirty="0" smtClean="0">
                <a:solidFill>
                  <a:srgbClr val="FFFFD7"/>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Display</a:t>
            </a:r>
          </a:p>
          <a:p>
            <a:pPr algn="ctr"/>
            <a:r>
              <a:rPr lang="en-US" sz="2800" dirty="0" smtClean="0">
                <a:solidFill>
                  <a:srgbClr val="FFFFD7"/>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2400" dirty="0" smtClean="0">
                <a:solidFill>
                  <a:srgbClr val="FFFFD7"/>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Data has quantity and quality in both acquisition and display</a:t>
            </a:r>
            <a:endParaRPr lang="en-US" sz="2400" dirty="0">
              <a:solidFill>
                <a:srgbClr val="FFFFD7"/>
              </a:solidFill>
              <a:latin typeface="Tahoma" panose="020B0604030504040204" pitchFamily="34" charset="0"/>
              <a:ea typeface="Tahoma" panose="020B0604030504040204" pitchFamily="34" charset="0"/>
              <a:cs typeface="Tahoma" panose="020B0604030504040204" pitchFamily="34" charset="0"/>
            </a:endParaRPr>
          </a:p>
        </p:txBody>
      </p:sp>
      <p:sp>
        <p:nvSpPr>
          <p:cNvPr id="2" name="TextBox 1"/>
          <p:cNvSpPr txBox="1"/>
          <p:nvPr/>
        </p:nvSpPr>
        <p:spPr>
          <a:xfrm>
            <a:off x="152400" y="1815167"/>
            <a:ext cx="8991600" cy="2985433"/>
          </a:xfrm>
          <a:prstGeom prst="rect">
            <a:avLst/>
          </a:prstGeom>
          <a:noFill/>
        </p:spPr>
        <p:txBody>
          <a:bodyPr wrap="square" rtlCol="0">
            <a:spAutoFit/>
          </a:bodyPr>
          <a:lstStyle/>
          <a:p>
            <a:r>
              <a:rPr lang="en-US" sz="2400" dirty="0" smtClean="0">
                <a:solidFill>
                  <a:srgbClr val="FFFFD7"/>
                </a:solidFill>
              </a:rPr>
              <a:t>Key points that drove development of electronic devices:</a:t>
            </a:r>
          </a:p>
          <a:p>
            <a:endParaRPr lang="en-US" sz="2400" dirty="0">
              <a:solidFill>
                <a:srgbClr val="FFFFD7"/>
              </a:solidFill>
            </a:endParaRPr>
          </a:p>
          <a:p>
            <a:r>
              <a:rPr lang="en-US" sz="2000" dirty="0" smtClean="0">
                <a:solidFill>
                  <a:srgbClr val="FFFFD7"/>
                </a:solidFill>
              </a:rPr>
              <a:t>- Beyond your ability to perceive it, more dense data provides no visual advantage</a:t>
            </a:r>
          </a:p>
          <a:p>
            <a:pPr marL="342900" indent="-342900">
              <a:buFontTx/>
              <a:buChar char="-"/>
            </a:pPr>
            <a:endParaRPr lang="en-US" sz="2000" dirty="0" smtClean="0">
              <a:solidFill>
                <a:srgbClr val="FFFFD7"/>
              </a:solidFill>
            </a:endParaRPr>
          </a:p>
          <a:p>
            <a:r>
              <a:rPr lang="en-US" sz="2000" dirty="0" smtClean="0">
                <a:solidFill>
                  <a:srgbClr val="FFFFD7"/>
                </a:solidFill>
              </a:rPr>
              <a:t>- It is an advantage if you want to zoom or blow up an image</a:t>
            </a:r>
          </a:p>
          <a:p>
            <a:pPr marL="342900" indent="-342900">
              <a:buFontTx/>
              <a:buChar char="-"/>
            </a:pPr>
            <a:endParaRPr lang="en-US" sz="2000" dirty="0">
              <a:solidFill>
                <a:srgbClr val="FFFFD7"/>
              </a:solidFill>
            </a:endParaRPr>
          </a:p>
          <a:p>
            <a:r>
              <a:rPr lang="en-US" sz="2000" dirty="0" smtClean="0">
                <a:solidFill>
                  <a:srgbClr val="FFFFD7"/>
                </a:solidFill>
              </a:rPr>
              <a:t>- The evolution of digital imaging centered on increasing resolution and color fidelity </a:t>
            </a:r>
          </a:p>
          <a:p>
            <a:endParaRPr lang="en-US" sz="2000" dirty="0" smtClean="0">
              <a:solidFill>
                <a:srgbClr val="FFFFD7"/>
              </a:solidFill>
            </a:endParaRPr>
          </a:p>
          <a:p>
            <a:r>
              <a:rPr lang="en-US" sz="2000" dirty="0" smtClean="0">
                <a:solidFill>
                  <a:srgbClr val="FFFFD7"/>
                </a:solidFill>
              </a:rPr>
              <a:t>- You can throw away excess data; there is a limit to improving poor data.</a:t>
            </a:r>
            <a:endParaRPr lang="en-US" sz="2000" dirty="0">
              <a:solidFill>
                <a:srgbClr val="FFFFD7"/>
              </a:solidFill>
            </a:endParaRPr>
          </a:p>
        </p:txBody>
      </p:sp>
    </p:spTree>
    <p:extLst>
      <p:ext uri="{BB962C8B-B14F-4D97-AF65-F5344CB8AC3E}">
        <p14:creationId xmlns:p14="http://schemas.microsoft.com/office/powerpoint/2010/main" val="398984868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507623"/>
            <a:ext cx="8458200" cy="5816977"/>
          </a:xfrm>
          <a:prstGeom prst="rect">
            <a:avLst/>
          </a:prstGeom>
          <a:noFill/>
        </p:spPr>
        <p:txBody>
          <a:bodyPr wrap="square" rtlCol="0">
            <a:spAutoFit/>
          </a:bodyPr>
          <a:lstStyle/>
          <a:p>
            <a:r>
              <a:rPr lang="en-US" sz="1200" dirty="0" smtClean="0">
                <a:solidFill>
                  <a:schemeClr val="bg1"/>
                </a:solidFill>
              </a:rPr>
              <a:t>Tim Vitale, “Film grain, Resolution, and Fundamental Film Particles”, Version 20, April 2007, available at:  http</a:t>
            </a:r>
            <a:r>
              <a:rPr lang="en-US" sz="1200" dirty="0">
                <a:solidFill>
                  <a:schemeClr val="bg1"/>
                </a:solidFill>
              </a:rPr>
              <a:t>://</a:t>
            </a:r>
            <a:r>
              <a:rPr lang="en-US" sz="1200" dirty="0" smtClean="0">
                <a:solidFill>
                  <a:schemeClr val="bg1"/>
                </a:solidFill>
              </a:rPr>
              <a:t>cool.conservation-us.org/coolaic/sg/emg/library/pdf/vitale/2007-04-vitale-filmgrain_resolution.pdf</a:t>
            </a:r>
          </a:p>
          <a:p>
            <a:endParaRPr lang="en-US" sz="1200" dirty="0">
              <a:solidFill>
                <a:schemeClr val="bg1"/>
              </a:solidFill>
            </a:endParaRPr>
          </a:p>
          <a:p>
            <a:r>
              <a:rPr lang="en-US" sz="1200" dirty="0" smtClean="0">
                <a:solidFill>
                  <a:schemeClr val="bg1"/>
                </a:solidFill>
              </a:rPr>
              <a:t>“Photochemical Photography” available at:</a:t>
            </a:r>
          </a:p>
          <a:p>
            <a:r>
              <a:rPr lang="en-US" sz="1200" dirty="0">
                <a:solidFill>
                  <a:schemeClr val="bg1"/>
                </a:solidFill>
              </a:rPr>
              <a:t>http://</a:t>
            </a:r>
            <a:r>
              <a:rPr lang="en-US" sz="1200" dirty="0" smtClean="0">
                <a:solidFill>
                  <a:schemeClr val="bg1"/>
                </a:solidFill>
              </a:rPr>
              <a:t>ffden-2.phys.uaf.edu/212_fall2003.web.dir/Mike_Kudenov%20/film.htm</a:t>
            </a:r>
          </a:p>
          <a:p>
            <a:endParaRPr lang="en-US" sz="1200" dirty="0">
              <a:solidFill>
                <a:schemeClr val="bg1"/>
              </a:solidFill>
            </a:endParaRPr>
          </a:p>
          <a:p>
            <a:r>
              <a:rPr lang="en-US" sz="1200" dirty="0" smtClean="0">
                <a:solidFill>
                  <a:schemeClr val="bg1"/>
                </a:solidFill>
              </a:rPr>
              <a:t>“Photographic film</a:t>
            </a:r>
            <a:r>
              <a:rPr lang="en-US" sz="1200" dirty="0">
                <a:solidFill>
                  <a:schemeClr val="bg1"/>
                </a:solidFill>
              </a:rPr>
              <a:t>” available at: https://</a:t>
            </a:r>
            <a:r>
              <a:rPr lang="en-US" sz="1200" dirty="0" smtClean="0">
                <a:solidFill>
                  <a:schemeClr val="bg1"/>
                </a:solidFill>
              </a:rPr>
              <a:t>en.wikipedia.org/wiki/Photographic_film</a:t>
            </a:r>
          </a:p>
          <a:p>
            <a:endParaRPr lang="en-US" sz="1200" dirty="0">
              <a:solidFill>
                <a:schemeClr val="bg1"/>
              </a:solidFill>
            </a:endParaRPr>
          </a:p>
          <a:p>
            <a:r>
              <a:rPr lang="en-US" sz="1200" dirty="0" smtClean="0">
                <a:solidFill>
                  <a:schemeClr val="bg1"/>
                </a:solidFill>
              </a:rPr>
              <a:t>“Imaging Sensors That Capture Your Attention”,  Sensors Magazine, Feb. 2001, available at:</a:t>
            </a:r>
          </a:p>
          <a:p>
            <a:r>
              <a:rPr lang="en-US" sz="1200" dirty="0">
                <a:solidFill>
                  <a:schemeClr val="bg1"/>
                </a:solidFill>
              </a:rPr>
              <a:t>http://</a:t>
            </a:r>
            <a:r>
              <a:rPr lang="en-US" sz="1200" dirty="0" smtClean="0">
                <a:solidFill>
                  <a:schemeClr val="bg1"/>
                </a:solidFill>
              </a:rPr>
              <a:t>www.siliconimaging.com/ARTICLES/sensors.htm</a:t>
            </a:r>
          </a:p>
          <a:p>
            <a:endParaRPr lang="en-US" sz="1200" dirty="0" smtClean="0">
              <a:solidFill>
                <a:schemeClr val="bg1"/>
              </a:solidFill>
            </a:endParaRPr>
          </a:p>
          <a:p>
            <a:r>
              <a:rPr lang="en-US" sz="1200" dirty="0" smtClean="0">
                <a:solidFill>
                  <a:schemeClr val="bg1"/>
                </a:solidFill>
              </a:rPr>
              <a:t>Nikon, Microscopy U, “Introduction to Charge-Coupled Devices” available at:</a:t>
            </a:r>
          </a:p>
          <a:p>
            <a:r>
              <a:rPr lang="en-US" sz="1200" dirty="0" smtClean="0">
                <a:solidFill>
                  <a:schemeClr val="bg1"/>
                </a:solidFill>
              </a:rPr>
              <a:t>https</a:t>
            </a:r>
            <a:r>
              <a:rPr lang="en-US" sz="1200" dirty="0">
                <a:solidFill>
                  <a:schemeClr val="bg1"/>
                </a:solidFill>
              </a:rPr>
              <a:t>://</a:t>
            </a:r>
            <a:r>
              <a:rPr lang="en-US" sz="1200" dirty="0" smtClean="0">
                <a:solidFill>
                  <a:schemeClr val="bg1"/>
                </a:solidFill>
              </a:rPr>
              <a:t>www.microscopyu.com/digital-imaging/introduction-to-charge-coupled-devices-ccds</a:t>
            </a:r>
          </a:p>
          <a:p>
            <a:endParaRPr lang="en-US" sz="1200" dirty="0">
              <a:solidFill>
                <a:schemeClr val="bg1"/>
              </a:solidFill>
            </a:endParaRPr>
          </a:p>
          <a:p>
            <a:r>
              <a:rPr lang="en-US" sz="1200" dirty="0">
                <a:solidFill>
                  <a:schemeClr val="bg1"/>
                </a:solidFill>
              </a:rPr>
              <a:t>Tiago Marques Godinho et al, “An efficient architecture to support digital pathology in </a:t>
            </a:r>
            <a:r>
              <a:rPr lang="en-US" sz="1200" dirty="0" smtClean="0">
                <a:solidFill>
                  <a:schemeClr val="bg1"/>
                </a:solidFill>
              </a:rPr>
              <a:t>standard medical </a:t>
            </a:r>
            <a:r>
              <a:rPr lang="en-US" sz="1200" dirty="0">
                <a:solidFill>
                  <a:schemeClr val="bg1"/>
                </a:solidFill>
              </a:rPr>
              <a:t>imaging </a:t>
            </a:r>
            <a:r>
              <a:rPr lang="en-US" sz="1200" dirty="0" smtClean="0">
                <a:solidFill>
                  <a:schemeClr val="bg1"/>
                </a:solidFill>
              </a:rPr>
              <a:t>repositories”,</a:t>
            </a:r>
            <a:r>
              <a:rPr lang="en-US" sz="1200" dirty="0">
                <a:solidFill>
                  <a:schemeClr val="bg1"/>
                </a:solidFill>
              </a:rPr>
              <a:t> Journal of Biomedical Informatics 71 (2017) </a:t>
            </a:r>
            <a:r>
              <a:rPr lang="en-US" sz="1200" dirty="0" smtClean="0">
                <a:solidFill>
                  <a:schemeClr val="bg1"/>
                </a:solidFill>
              </a:rPr>
              <a:t>190–197.</a:t>
            </a:r>
          </a:p>
          <a:p>
            <a:endParaRPr lang="en-US" sz="1200" dirty="0">
              <a:solidFill>
                <a:schemeClr val="bg1"/>
              </a:solidFill>
            </a:endParaRPr>
          </a:p>
          <a:p>
            <a:r>
              <a:rPr lang="en-US" sz="1200" dirty="0">
                <a:solidFill>
                  <a:schemeClr val="bg1"/>
                </a:solidFill>
              </a:rPr>
              <a:t>Zoya Volynskaya, “Clinical Applications of Whole-slide Imaging in Anatomic Pathology</a:t>
            </a:r>
            <a:r>
              <a:rPr lang="en-US" sz="1200" dirty="0" smtClean="0">
                <a:solidFill>
                  <a:schemeClr val="bg1"/>
                </a:solidFill>
              </a:rPr>
              <a:t>”, Adv </a:t>
            </a:r>
            <a:r>
              <a:rPr lang="en-US" sz="1200" dirty="0">
                <a:solidFill>
                  <a:schemeClr val="bg1"/>
                </a:solidFill>
              </a:rPr>
              <a:t>Anat Pathol 2017;24:215–221.</a:t>
            </a:r>
          </a:p>
          <a:p>
            <a:endParaRPr lang="en-US" sz="1200" dirty="0">
              <a:solidFill>
                <a:schemeClr val="bg1"/>
              </a:solidFill>
            </a:endParaRPr>
          </a:p>
          <a:p>
            <a:r>
              <a:rPr lang="en-US" sz="1200" dirty="0">
                <a:solidFill>
                  <a:schemeClr val="bg1"/>
                </a:solidFill>
              </a:rPr>
              <a:t>“Introduction to machine vision”, download at Cognex.com</a:t>
            </a:r>
          </a:p>
          <a:p>
            <a:endParaRPr lang="en-US" sz="1200" dirty="0">
              <a:solidFill>
                <a:schemeClr val="bg1"/>
              </a:solidFill>
            </a:endParaRPr>
          </a:p>
          <a:p>
            <a:r>
              <a:rPr lang="en-US" sz="1200" dirty="0">
                <a:solidFill>
                  <a:schemeClr val="bg1"/>
                </a:solidFill>
              </a:rPr>
              <a:t>Dean Faklis and G. Michael Morris, “Spectral properties of multiorder diffractive lenses”, </a:t>
            </a:r>
            <a:r>
              <a:rPr lang="en-US" sz="1200" dirty="0" smtClean="0">
                <a:solidFill>
                  <a:schemeClr val="bg1"/>
                </a:solidFill>
              </a:rPr>
              <a:t>Applied </a:t>
            </a:r>
            <a:r>
              <a:rPr lang="en-US" sz="1200" dirty="0">
                <a:solidFill>
                  <a:schemeClr val="bg1"/>
                </a:solidFill>
              </a:rPr>
              <a:t>Optics @ vol. 34, no. 14,10 May 1995</a:t>
            </a:r>
          </a:p>
          <a:p>
            <a:endParaRPr lang="en-US" sz="1200" dirty="0">
              <a:solidFill>
                <a:schemeClr val="bg1"/>
              </a:solidFill>
            </a:endParaRPr>
          </a:p>
          <a:p>
            <a:r>
              <a:rPr lang="en-US" sz="1200" dirty="0">
                <a:solidFill>
                  <a:schemeClr val="bg1"/>
                </a:solidFill>
              </a:rPr>
              <a:t>Product literature at manufacturer’s websites: baslerweb.com, www.olympus-lifescience.com, teledynedalsa.com, </a:t>
            </a:r>
            <a:r>
              <a:rPr lang="en-US" sz="1200" dirty="0" smtClean="0">
                <a:solidFill>
                  <a:schemeClr val="bg1"/>
                </a:solidFill>
              </a:rPr>
              <a:t>theimagingsource.com</a:t>
            </a:r>
            <a:endParaRPr lang="en-US" sz="1200" dirty="0">
              <a:solidFill>
                <a:schemeClr val="bg1"/>
              </a:solidFill>
            </a:endParaRPr>
          </a:p>
          <a:p>
            <a:endParaRPr lang="en-US" sz="1200" dirty="0" smtClean="0"/>
          </a:p>
          <a:p>
            <a:endParaRPr lang="en-US" dirty="0"/>
          </a:p>
          <a:p>
            <a:endParaRPr lang="en-US" dirty="0"/>
          </a:p>
        </p:txBody>
      </p:sp>
    </p:spTree>
    <p:extLst>
      <p:ext uri="{BB962C8B-B14F-4D97-AF65-F5344CB8AC3E}">
        <p14:creationId xmlns:p14="http://schemas.microsoft.com/office/powerpoint/2010/main" val="20817763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001684"/>
            <a:ext cx="4191000" cy="2605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6200" y="228600"/>
            <a:ext cx="8991600" cy="523220"/>
          </a:xfrm>
          <a:prstGeom prst="rect">
            <a:avLst/>
          </a:prstGeom>
          <a:noFill/>
        </p:spPr>
        <p:txBody>
          <a:bodyPr wrap="square" rtlCol="0">
            <a:spAutoFit/>
          </a:bodyPr>
          <a:lstStyle/>
          <a:p>
            <a:pPr algn="ctr"/>
            <a:r>
              <a:rPr lang="en-US" sz="2800" dirty="0" smtClean="0">
                <a:solidFill>
                  <a:srgbClr val="FFFFD7"/>
                </a:solidFill>
              </a:rPr>
              <a:t>Spectral response of the human eye</a:t>
            </a:r>
            <a:endParaRPr lang="en-US" sz="2800" dirty="0">
              <a:solidFill>
                <a:srgbClr val="FFFFD7"/>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001684"/>
            <a:ext cx="4276725" cy="3732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38368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228600"/>
            <a:ext cx="4724400" cy="369332"/>
          </a:xfrm>
          <a:prstGeom prst="rect">
            <a:avLst/>
          </a:prstGeom>
          <a:noFill/>
        </p:spPr>
        <p:txBody>
          <a:bodyPr wrap="square" rtlCol="0">
            <a:spAutoFit/>
          </a:bodyPr>
          <a:lstStyle/>
          <a:p>
            <a:pPr algn="ctr"/>
            <a:r>
              <a:rPr lang="en-US" dirty="0" smtClean="0">
                <a:solidFill>
                  <a:srgbClr val="FFFFD7"/>
                </a:solidFill>
              </a:rPr>
              <a:t>Spectral response of a silicon photodiode</a:t>
            </a:r>
            <a:endParaRPr lang="en-US" dirty="0">
              <a:solidFill>
                <a:srgbClr val="FFFFD7"/>
              </a:solidFill>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4300451"/>
            <a:ext cx="1930232" cy="129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816665"/>
            <a:ext cx="4572000" cy="29130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descr="Image result for ccd and normalized and spectr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8965" y="816665"/>
            <a:ext cx="4051655" cy="244112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astronomyonline.org/Astrophotography/Images/KAF-1001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1699" y="4294909"/>
            <a:ext cx="2326186" cy="1643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58108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alpha val="99000"/>
          </a:schemeClr>
        </a:solidFill>
        <a:effectLst/>
      </p:bgPr>
    </p:bg>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685800"/>
            <a:ext cx="7467600" cy="4757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800793" y="228600"/>
            <a:ext cx="7867996" cy="5770141"/>
          </a:xfrm>
          <a:prstGeom prst="rect">
            <a:avLst/>
          </a:prstGeom>
          <a:blipFill dpi="0" rotWithShape="1">
            <a:blip r:embed="rId3">
              <a:alphaModFix amt="60000"/>
            </a:blip>
            <a:srcRect/>
            <a:stretch>
              <a:fillRect/>
            </a:stretch>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169327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958334"/>
            <a:ext cx="8991600" cy="369332"/>
          </a:xfrm>
          <a:prstGeom prst="rect">
            <a:avLst/>
          </a:prstGeom>
          <a:noFill/>
        </p:spPr>
        <p:txBody>
          <a:bodyPr wrap="square" rtlCol="0">
            <a:spAutoFit/>
          </a:bodyPr>
          <a:lstStyle/>
          <a:p>
            <a:pPr algn="ctr"/>
            <a:r>
              <a:rPr lang="en-US" dirty="0" smtClean="0">
                <a:solidFill>
                  <a:srgbClr val="FFFFD7"/>
                </a:solidFill>
                <a:latin typeface="Tahoma" panose="020B0604030504040204" pitchFamily="34" charset="0"/>
                <a:ea typeface="Tahoma" panose="020B0604030504040204" pitchFamily="34" charset="0"/>
                <a:cs typeface="Tahoma" panose="020B0604030504040204" pitchFamily="34" charset="0"/>
              </a:rPr>
              <a:t>Shuttering</a:t>
            </a:r>
            <a:endParaRPr lang="en-US" dirty="0">
              <a:solidFill>
                <a:srgbClr val="FFFFD7"/>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4" descr="http://astronomyonline.org/Astrophotography/Images/KAF-1001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200400"/>
            <a:ext cx="692880" cy="48946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2514600"/>
            <a:ext cx="162337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4896" y="1923514"/>
            <a:ext cx="5132928" cy="3043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742541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CC"/>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a:blip xmlns:r="http://schemas.openxmlformats.org/officeDocument/2006/relationships" r:embed="rId1"/>
          <a:tile tx="0" ty="0" sx="100000" sy="100000" flip="none" algn="tl"/>
        </a:blipFill>
        <a:ln w="19050">
          <a:solidFill>
            <a:schemeClr val="bg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2787</TotalTime>
  <Words>2181</Words>
  <Application>Microsoft Office PowerPoint</Application>
  <PresentationFormat>On-screen Show (4:3)</PresentationFormat>
  <Paragraphs>376</Paragraphs>
  <Slides>50</Slides>
  <Notes>2</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50</vt:i4>
      </vt:variant>
    </vt:vector>
  </HeadingPairs>
  <TitlesOfParts>
    <vt:vector size="60" baseType="lpstr">
      <vt:lpstr>Algerian</vt:lpstr>
      <vt:lpstr>Arial</vt:lpstr>
      <vt:lpstr>Calibri</vt:lpstr>
      <vt:lpstr>Castellar</vt:lpstr>
      <vt:lpstr>Century Gothic</vt:lpstr>
      <vt:lpstr>Copperplate Gothic Light</vt:lpstr>
      <vt:lpstr>Monotype Corsiva</vt:lpstr>
      <vt:lpstr>Tahoma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Photo Album</dc:title>
  <dc:creator>Owner</dc:creator>
  <cp:lastModifiedBy>Mark Luquette</cp:lastModifiedBy>
  <cp:revision>169</cp:revision>
  <dcterms:created xsi:type="dcterms:W3CDTF">2017-01-30T21:52:05Z</dcterms:created>
  <dcterms:modified xsi:type="dcterms:W3CDTF">2017-12-14T09:20:31Z</dcterms:modified>
</cp:coreProperties>
</file>