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57" r:id="rId3"/>
    <p:sldId id="334" r:id="rId4"/>
    <p:sldId id="335" r:id="rId5"/>
    <p:sldId id="332" r:id="rId6"/>
    <p:sldId id="333" r:id="rId7"/>
    <p:sldId id="329" r:id="rId8"/>
    <p:sldId id="330" r:id="rId9"/>
    <p:sldId id="327" r:id="rId10"/>
    <p:sldId id="338" r:id="rId11"/>
    <p:sldId id="336" r:id="rId12"/>
    <p:sldId id="337" r:id="rId13"/>
    <p:sldId id="340" r:id="rId14"/>
    <p:sldId id="342" r:id="rId15"/>
    <p:sldId id="341" r:id="rId16"/>
    <p:sldId id="339" r:id="rId17"/>
    <p:sldId id="325" r:id="rId18"/>
    <p:sldId id="258" r:id="rId19"/>
    <p:sldId id="343" r:id="rId20"/>
    <p:sldId id="328" r:id="rId21"/>
    <p:sldId id="331" r:id="rId22"/>
    <p:sldId id="344" r:id="rId23"/>
    <p:sldId id="345" r:id="rId24"/>
    <p:sldId id="305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7"/>
    <a:srgbClr val="FFFFF5"/>
    <a:srgbClr val="FFFFCC"/>
    <a:srgbClr val="FFFF99"/>
    <a:srgbClr val="FF8F8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69" autoAdjust="0"/>
    <p:restoredTop sz="94660"/>
  </p:normalViewPr>
  <p:slideViewPr>
    <p:cSldViewPr>
      <p:cViewPr varScale="1">
        <p:scale>
          <a:sx n="103" d="100"/>
          <a:sy n="103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48B8-A390-4B87-918E-A32025651BB8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EA4D1-9022-4E7E-8916-0BFE9FB535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9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EA4D1-9022-4E7E-8916-0BFE9FB535A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9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6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6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3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4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98000">
              <a:schemeClr val="tx1"/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548437"/>
            <a:ext cx="3200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6" y="6548437"/>
            <a:ext cx="6046694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8437"/>
            <a:ext cx="3200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6" y="6548437"/>
            <a:ext cx="5970494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1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6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0CE3-8F3C-49C5-A2AD-33C2E8DC8595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7CC2-7263-4CE5-9E9B-41F6F3CD72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3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ibdregistry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441174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Pediatric Inflammatory Bowel Disease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(IBD)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410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</a:rPr>
              <a:t>Disclaimer: I have no financial interests or conflicts of interest related to any of the material that I will present.</a:t>
            </a:r>
            <a:endParaRPr lang="en-US" dirty="0">
              <a:solidFill>
                <a:srgbClr val="FF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357188"/>
            <a:ext cx="86010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" y="2590800"/>
            <a:ext cx="8262939" cy="54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352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</a:rPr>
              <a:t>Incidence of IBD rose in North America and Europe latter half of 20</a:t>
            </a:r>
            <a:r>
              <a:rPr lang="en-US" baseline="30000" dirty="0" smtClean="0">
                <a:solidFill>
                  <a:srgbClr val="FFFFD7"/>
                </a:solidFill>
              </a:rPr>
              <a:t>th</a:t>
            </a:r>
            <a:r>
              <a:rPr lang="en-US" dirty="0" smtClean="0">
                <a:solidFill>
                  <a:srgbClr val="FFFFD7"/>
                </a:solidFill>
              </a:rPr>
              <a:t> century until 1990 when plateaued or decreased. At the same time, since 1990, the incidence is on the rise in newly industrialized countries.</a:t>
            </a:r>
          </a:p>
          <a:p>
            <a:endParaRPr lang="en-US" dirty="0">
              <a:solidFill>
                <a:srgbClr val="FFFFD7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9" y="4419600"/>
            <a:ext cx="2989691" cy="19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43" y="4419599"/>
            <a:ext cx="2813557" cy="19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1836" y="2128064"/>
            <a:ext cx="3267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The Lancet, published </a:t>
            </a:r>
            <a:r>
              <a:rPr lang="en-US" sz="1200" b="1" dirty="0"/>
              <a:t>online October 16, </a:t>
            </a:r>
            <a:r>
              <a:rPr lang="en-US" sz="1200" b="1" dirty="0" smtClean="0"/>
              <a:t>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40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76200"/>
            <a:ext cx="8505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505200"/>
            <a:ext cx="8515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2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629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7473"/>
            <a:ext cx="838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848601" cy="15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62365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</a:rPr>
              <a:t>Inflamm Bowel Dis 2011;17:423-439     Literature: 139 studies from 32 countries</a:t>
            </a:r>
            <a:endParaRPr lang="en-US" dirty="0">
              <a:solidFill>
                <a:srgbClr val="FFFFD7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334000" cy="38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5715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410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D7"/>
                </a:solidFill>
              </a:rPr>
              <a:t>Crohn’s Disease Incidence from 1990 to 2010</a:t>
            </a:r>
            <a:endParaRPr lang="en-US" dirty="0">
              <a:solidFill>
                <a:srgbClr val="FF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7600"/>
            <a:ext cx="862626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410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D7"/>
                </a:solidFill>
              </a:rPr>
              <a:t>Ulcerative Colitis Incidence from 1990 to 2010</a:t>
            </a:r>
            <a:endParaRPr lang="en-US" dirty="0">
              <a:solidFill>
                <a:srgbClr val="FF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095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4677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 in Children vs Adults </a:t>
            </a:r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354515"/>
            <a:ext cx="441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" y="1371600"/>
            <a:ext cx="441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1981200"/>
            <a:ext cx="44154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with growth failure.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Cryptitis and crypt abscesses might be self limited colitis.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Genetic 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factors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onset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IBD.</a:t>
            </a:r>
            <a:endParaRPr lang="en-US" sz="16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history in 40% of affected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Crohn’s colitis more prevalent in children.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Ulcerative colitis is pan colitis.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Isolated ileal disease less in younger.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strictures and fistulas.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Shorter time from diagnosis to colectomy.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frequently progress from limited to extensive disease.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3958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Cryptitis and crypt abscesses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likely IBD.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Crohn’s more commonly ileal and proximal colon.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Ulcerative colitis usually distal colon.</a:t>
            </a:r>
            <a:endParaRPr lang="en-US" sz="16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457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Rectal Sparing (RS) in Children</a:t>
            </a:r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adults, UC tends to start in rectum and proceed proximally in a confluent fashion.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Absolute RS – no inflammation or chronicity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RS – inflammation but no chronicity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various studies up to 25% of children with ulcerative colitis have relative rectal sparing, many fewer absolute.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" y="46174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IBD vs Acute Self Limited Colitis (ASLC)</a:t>
            </a:r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129540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Diarrhea lasting for more than a few weeks without identification of a pathogen more likely to have IBD. Salmonella,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Campylobacter,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Yersinia may be found in upto 15% of patients with IBD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 Schumacher,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“First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 of inflammatory bowel disease and infectious colitis. A clinical, histological and microbiological study with special reference to early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Scand J Gastroenterol Suppl. 1993;198:1-24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endParaRPr lang="en-US" sz="12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ASLC</a:t>
            </a:r>
          </a:p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no signs of chronicity</a:t>
            </a:r>
          </a:p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neutrophils in superficial mucosa, sometimes with small ulcers</a:t>
            </a:r>
          </a:p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cryptitis and crypt abscesses may occur</a:t>
            </a:r>
          </a:p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numerous crypt abscess may be UC, CD, or C. difficile.</a:t>
            </a:r>
          </a:p>
          <a:p>
            <a:endParaRPr lang="en-US" sz="16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onset IBD</a:t>
            </a:r>
          </a:p>
          <a:p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 adults will show chronicity (branching, shortening, dropout, basal plasmacytosis)</a:t>
            </a:r>
          </a:p>
          <a:p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 pediatric patients 10-34% show no signs of chronicity (especially &lt;10 years old)</a:t>
            </a:r>
          </a:p>
          <a:p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 pediatric patients, Paneth cells in 11/13 UC and 14/15 CD and none in controls*</a:t>
            </a:r>
          </a:p>
          <a:p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pediatric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 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aneth cell metaplasia anywhere in colon only seen in IBD, and not</a:t>
            </a:r>
          </a:p>
          <a:p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necessarily with inflammation – not associated with chronicity.</a:t>
            </a:r>
          </a:p>
          <a:p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(more than 10 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aneth cells per 10 crypts)* </a:t>
            </a:r>
          </a:p>
          <a:p>
            <a:endParaRPr lang="en-US" sz="12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Naomi Simmonds, et al, “Paneth cell metaplasia in newly </a:t>
            </a:r>
            <a:r>
              <a:rPr lang="en-US" sz="12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diagnosed inflammatory </a:t>
            </a:r>
            <a:r>
              <a:rPr lang="en-US" sz="12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bowel disease in children”, Gastroenterology 2014, </a:t>
            </a:r>
            <a:r>
              <a:rPr lang="en-US" sz="12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14:93.</a:t>
            </a:r>
            <a:endParaRPr lang="en-US" sz="12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1447800"/>
            <a:ext cx="3657600" cy="2743200"/>
          </a:xfrm>
          <a:prstGeom prst="ellipse">
            <a:avLst/>
          </a:prstGeom>
          <a:solidFill>
            <a:srgbClr val="99FF99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76400" y="1524000"/>
            <a:ext cx="3657600" cy="2743200"/>
          </a:xfrm>
          <a:prstGeom prst="ellipse">
            <a:avLst/>
          </a:prstGeom>
          <a:solidFill>
            <a:srgbClr val="FF8F8F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3486" y="248370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Ulcerative 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Colitis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657" y="24039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Crohn’s 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391368"/>
            <a:ext cx="1458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724400"/>
            <a:ext cx="3581400" cy="369332"/>
          </a:xfrm>
          <a:prstGeom prst="rect">
            <a:avLst/>
          </a:prstGeom>
          <a:solidFill>
            <a:srgbClr val="FFFF99"/>
          </a:solidFill>
          <a:effectLst>
            <a:glow rad="228600">
              <a:srgbClr val="FFC000">
                <a:alpha val="58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Indeterminate Colitis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4610100" y="3407031"/>
            <a:ext cx="45719" cy="1317369"/>
          </a:xfrm>
          <a:prstGeom prst="upArrow">
            <a:avLst/>
          </a:prstGeom>
          <a:solidFill>
            <a:srgbClr val="FFFF99">
              <a:alpha val="12000"/>
            </a:srgbClr>
          </a:solidFill>
          <a:ln>
            <a:noFill/>
          </a:ln>
          <a:effectLst>
            <a:glow rad="88900">
              <a:srgbClr val="FFC000">
                <a:alpha val="5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mluquett10\AppData\Local\Microsoft\Windows\Temporary Internet Files\Content.IE5\5164L3TU\fire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luquett10\AppData\Local\Microsoft\Windows\Temporary Internet Files\Content.IE5\5164L3TU\fire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79" y="1295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76200" y="18382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19659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 descr="C:\Users\mluquett10\AppData\Local\Microsoft\Windows\Temporary Internet Files\Content.IE5\5164L3TU\fire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79" y="5334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7600" y="60045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395788" cy="304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3405909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</a:rPr>
              <a:t>Equal distribution </a:t>
            </a:r>
            <a:r>
              <a:rPr lang="en-US" dirty="0" smtClean="0">
                <a:solidFill>
                  <a:srgbClr val="FFFFD7"/>
                </a:solidFill>
              </a:rPr>
              <a:t>among </a:t>
            </a:r>
            <a:r>
              <a:rPr lang="en-US" dirty="0" smtClean="0">
                <a:solidFill>
                  <a:srgbClr val="FFFFD7"/>
                </a:solidFill>
              </a:rPr>
              <a:t>all racial and ethnic groups</a:t>
            </a:r>
          </a:p>
          <a:p>
            <a:endParaRPr lang="en-US" dirty="0">
              <a:solidFill>
                <a:srgbClr val="FFFFD7"/>
              </a:solidFill>
            </a:endParaRPr>
          </a:p>
          <a:p>
            <a:r>
              <a:rPr lang="en-US" dirty="0" smtClean="0">
                <a:solidFill>
                  <a:srgbClr val="FFFFD7"/>
                </a:solidFill>
              </a:rPr>
              <a:t>No modulatory effect of </a:t>
            </a:r>
            <a:r>
              <a:rPr lang="en-US" dirty="0" smtClean="0">
                <a:solidFill>
                  <a:srgbClr val="FFFFD7"/>
                </a:solidFill>
              </a:rPr>
              <a:t>urbanization</a:t>
            </a:r>
            <a:endParaRPr lang="en-US" dirty="0" smtClean="0">
              <a:solidFill>
                <a:srgbClr val="FFFFD7"/>
              </a:solidFill>
            </a:endParaRPr>
          </a:p>
          <a:p>
            <a:endParaRPr lang="en-US" dirty="0">
              <a:solidFill>
                <a:srgbClr val="FFFFD7"/>
              </a:solidFill>
            </a:endParaRPr>
          </a:p>
          <a:p>
            <a:r>
              <a:rPr lang="en-US" dirty="0" smtClean="0">
                <a:solidFill>
                  <a:srgbClr val="FFFFD7"/>
                </a:solidFill>
              </a:rPr>
              <a:t>Possibly environmental factors</a:t>
            </a:r>
            <a:endParaRPr lang="en-US" dirty="0">
              <a:solidFill>
                <a:srgbClr val="FFFFD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531966"/>
            <a:ext cx="34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†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88636" y="343349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[WI]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228600"/>
            <a:ext cx="625144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636" y="22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[CR]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5387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[MN]  -  X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620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[SA]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0-4 yr       15.9%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5-9 yr       31.5%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10-14 yr   52.6%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2496" y="550203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[CR]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6161" y="548916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[MN]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96" y="3962400"/>
            <a:ext cx="1486731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96" y="3948030"/>
            <a:ext cx="1495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7703" y="5502039"/>
            <a:ext cx="59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[SA]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19" y="3962400"/>
            <a:ext cx="1485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39372" y="5489164"/>
            <a:ext cx="59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[WI]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06" y="3924300"/>
            <a:ext cx="1485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896" y="343297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</a:rPr>
              <a:t>Distribution by Gender</a:t>
            </a:r>
            <a:endParaRPr lang="en-US" dirty="0">
              <a:solidFill>
                <a:srgbClr val="FFFFD7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499"/>
            <a:ext cx="4972465" cy="19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04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</a:rPr>
              <a:t>Percent of IBD – CD, UC, IC</a:t>
            </a:r>
            <a:endParaRPr lang="en-US" dirty="0">
              <a:solidFill>
                <a:srgbClr val="FF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018" y="304800"/>
            <a:ext cx="7848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Ileal inflammation can be backwash ileitis (&lt;10 cm involved, </a:t>
            </a:r>
          </a:p>
          <a:p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no thickening, no stenosis of ICV, no granulomas ).</a:t>
            </a:r>
          </a:p>
          <a:p>
            <a:endParaRPr lang="en-US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Upper GI involvement in up to 30% of CD.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Upper GI findings (granulomas in stomach) may compel a diagnosis  change from a previous lower GI study.</a:t>
            </a:r>
          </a:p>
          <a:p>
            <a:endParaRPr lang="en-US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Reflux and H pylori do happen in context of IBD.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“Focal Enhanced Gastritis” (perifoveolar or periglandular mononuclear or</a:t>
            </a:r>
          </a:p>
          <a:p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neutrophilic infiltrates) favor CD over UC:  CD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(52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%)/UC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(8%)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*;</a:t>
            </a:r>
          </a:p>
          <a:p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CD (43%)/UC (12%)/Cntrl (19%)</a:t>
            </a:r>
            <a:r>
              <a:rPr lang="en-US" dirty="0" smtClean="0">
                <a:solidFill>
                  <a:srgbClr val="FFFFD7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†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CD (65.1%)/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(20.8%)/ Ctrl</a:t>
            </a:r>
          </a:p>
          <a:p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(2.3%)/ HP(2.6%) </a:t>
            </a:r>
            <a:r>
              <a:rPr lang="en-US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‡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P. S. </a:t>
            </a:r>
            <a:r>
              <a:rPr lang="en-US" sz="1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Kundhal</a:t>
            </a:r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“Gastral Antral Biopsy in the Differentiation </a:t>
            </a:r>
            <a:r>
              <a:rPr lang="en-US" sz="1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Pediatric Colitides</a:t>
            </a:r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Am J</a:t>
            </a:r>
          </a:p>
          <a:p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Gastroenterol 2003;98:557–561. © </a:t>
            </a:r>
            <a:r>
              <a:rPr lang="en-US" sz="1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2003</a:t>
            </a:r>
          </a:p>
          <a:p>
            <a:endParaRPr lang="en-US" sz="14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† Fabrizio Parente, M.D., “Focal Gastric </a:t>
            </a:r>
            <a:r>
              <a:rPr lang="en-US" sz="1400" dirty="0" smtClean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Inflammatory Infiltrates </a:t>
            </a:r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Inflammatory Bowel Diseases:</a:t>
            </a:r>
          </a:p>
          <a:p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Prevalence, </a:t>
            </a:r>
            <a:r>
              <a:rPr lang="en-US" sz="1400" dirty="0" smtClean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Immunohistochemical Characteristics</a:t>
            </a:r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and Diagnostic Role”, Am </a:t>
            </a:r>
            <a:r>
              <a:rPr lang="en-US" sz="1400" dirty="0" smtClean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 Gastroenterol </a:t>
            </a:r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2000;95:705–711. © 2000</a:t>
            </a:r>
          </a:p>
          <a:p>
            <a:endParaRPr lang="en-US" sz="1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‡F. Sharif, “Focally Enhanced Gastritis in Children </a:t>
            </a:r>
            <a:r>
              <a:rPr lang="en-US" sz="1400" dirty="0" smtClean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With Crohn’s </a:t>
            </a:r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Disease and Ulcerative </a:t>
            </a:r>
            <a:r>
              <a:rPr lang="en-US" sz="1400" dirty="0" smtClean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Colitis</a:t>
            </a:r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”, Am J</a:t>
            </a:r>
          </a:p>
          <a:p>
            <a:r>
              <a:rPr lang="en-US" sz="1400" dirty="0">
                <a:solidFill>
                  <a:srgbClr val="FFFFD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Gastroenterol 2002;97:1415–1420. © 2002</a:t>
            </a:r>
            <a:endParaRPr lang="en-US" sz="1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Superficial inflammation in the appendix (cryptitis and crypt abscesses)</a:t>
            </a:r>
          </a:p>
          <a:p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and no transmural inflammation, sometimes in UC.</a:t>
            </a:r>
          </a:p>
          <a:p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overcall loose or mucin granulomas as CD.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Tuberculous granulomas tend to be multiple, large, caseous.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Yersina, Schistosomes, CGD other considerations.</a:t>
            </a:r>
          </a:p>
          <a:p>
            <a:endParaRPr lang="en-US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Marked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in plasma cells – possible immune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deficiency.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Absence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goblet or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Paneth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cells –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autoimmune.</a:t>
            </a: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43" y="5334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Luquette, M.D.</a:t>
            </a:r>
          </a:p>
          <a:p>
            <a:pPr algn="ctr"/>
            <a:endParaRPr lang="en-US" sz="32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Minnesota, USA</a:t>
            </a:r>
          </a:p>
          <a:p>
            <a:pPr algn="ctr"/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LUQUE007@umn.edu</a:t>
            </a:r>
          </a:p>
          <a:p>
            <a:pPr algn="ctr"/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Lectures at: </a:t>
            </a:r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IBDregistry.net</a:t>
            </a:r>
            <a:endParaRPr lang="en-US" sz="24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to:</a:t>
            </a:r>
          </a:p>
          <a:p>
            <a:pPr algn="ctr"/>
            <a:r>
              <a:rPr lang="en-US" sz="28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Boris Sudel, M.D.</a:t>
            </a:r>
          </a:p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Pediatric Gastroenterologist</a:t>
            </a:r>
          </a:p>
          <a:p>
            <a:pPr algn="ctr"/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Inflammatory Bowel Disease Center </a:t>
            </a: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Minnesota Children’s Hospital </a:t>
            </a:r>
          </a:p>
        </p:txBody>
      </p:sp>
      <p:pic>
        <p:nvPicPr>
          <p:cNvPr id="3074" name="Picture 2" descr="https://lh4.googleusercontent.com/proxy/wj0JeH958jObRZJVrHheF0JOtfBIkIsE8ta2a6Q0AaTqfscec_IIkNRCSZ_dXikx8u6iaVBJm8A9egM4BuJ_BTEaRRvTe225dZLTcdZlXQGdyFNfw28fOTv2IIGJywgO62VQrxENs4H_fvsfMll5Zi4c5CvG_Q=w127-h160-k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225070" cy="15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4512"/>
            <a:ext cx="7391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from several contemporary studies will referenced in this presentation and compared. For simplicity, an abbreviation is assigned to each and will be listed in brackets.</a:t>
            </a:r>
          </a:p>
          <a:p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[CR] </a:t>
            </a:r>
            <a:r>
              <a:rPr lang="de-D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CEDATA-GPGE registry:</a:t>
            </a:r>
            <a:endParaRPr lang="en-US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Buderus S, Scholz D, Behrens R, et al. for the CEDATA-GPGE study group: Inflammatory bowel disease in pediatric patients—characteristics of newly diagnosed patients from the CEDATA-GPGE registry. Dtsch Arztebl Int </a:t>
            </a:r>
            <a:r>
              <a:rPr lang="de-DE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r>
              <a:rPr lang="de-DE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112:</a:t>
            </a:r>
          </a:p>
          <a:p>
            <a:r>
              <a:rPr lang="de-DE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121–7</a:t>
            </a:r>
            <a:r>
              <a:rPr lang="de-DE" sz="1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de-DE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[MN] Multi-National:</a:t>
            </a:r>
          </a:p>
          <a:p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Isabelle Cleynen et al, “Inherited determinants of Crohn’s disease and ulcerative colitis phenotypes: a genetic association”, </a:t>
            </a:r>
            <a:r>
              <a:rPr lang="nl-NL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Lancet </a:t>
            </a:r>
            <a:r>
              <a:rPr lang="nl-NL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lang="nl-NL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387: 156–67.</a:t>
            </a:r>
            <a:endParaRPr lang="en-US" sz="1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[SA] Saudi Arabia:</a:t>
            </a:r>
          </a:p>
          <a:p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Mouzan </a:t>
            </a:r>
            <a:r>
              <a:rPr lang="en-US" sz="1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MI, et al, “Incidence </a:t>
            </a:r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pediatric inflammatory bowel disease in Saudi Arabia: a multicenter national </a:t>
            </a:r>
            <a:r>
              <a:rPr lang="en-US" sz="1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study”, </a:t>
            </a:r>
            <a:r>
              <a:rPr lang="de-DE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Inflamm Bowel Dis. </a:t>
            </a:r>
            <a:r>
              <a:rPr lang="de-DE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r>
              <a:rPr lang="de-DE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Jun;20(6):1085-90</a:t>
            </a:r>
            <a:r>
              <a:rPr lang="de-DE" sz="1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de-DE" sz="16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[WI] Wisconsin, a state in the USA:</a:t>
            </a:r>
          </a:p>
          <a:p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Kugathasan et al, “Epidemiologic and clinical characteristics of children with newly diagnosed inflammatory bowel disease in Wisconsin : a state wide population-based study” , J Pediatr 143(4):525-531 (</a:t>
            </a:r>
            <a:r>
              <a:rPr lang="en-US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2003</a:t>
            </a:r>
            <a:r>
              <a:rPr lang="en-US" sz="14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n-US" sz="1400" dirty="0">
              <a:solidFill>
                <a:srgbClr val="FF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7459"/>
              </p:ext>
            </p:extLst>
          </p:nvPr>
        </p:nvGraphicFramePr>
        <p:xfrm>
          <a:off x="152400" y="838201"/>
          <a:ext cx="8839202" cy="3352799"/>
        </p:xfrm>
        <a:graphic>
          <a:graphicData uri="http://schemas.openxmlformats.org/drawingml/2006/table">
            <a:tbl>
              <a:tblPr/>
              <a:tblGrid>
                <a:gridCol w="978070"/>
                <a:gridCol w="1965283"/>
                <a:gridCol w="1965283"/>
                <a:gridCol w="1965283"/>
                <a:gridCol w="1965283"/>
              </a:tblGrid>
              <a:tr h="36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[MN]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[SA]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[WI]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1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Abbr for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CEDATA-GPGE registry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Multi-National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Arabia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Wisconsin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8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Germany and Austria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 countries in  Europe, North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America, and  Australasia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Arabia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Wisconsin, USA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1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2004-2014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unstated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2003-2007 , 2008-2012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 2000 - Dec 2001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1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Participants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1257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29,838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1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Ages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18 years old 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&lt;  17 yrs, 17-40 yrs, &gt; 40 yrs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0-14 years old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18 years old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1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type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Prospective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Retrospective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Retrospective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Prospective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1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84 hospitals, clinics and practices 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Registry Centers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Gastroenterology Centers  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6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academic ,5 community centers 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54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Document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diagnosis and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treatment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Genetic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Immunochip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genotype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Illumina genotyping platform,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195,806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polymorphism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 study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 study</a:t>
                      </a: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vs Crohn’s, Macroscopic*</a:t>
            </a:r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44" y="6274683"/>
            <a:ext cx="899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Pathology of Pediatric Gastrointestinal and Liver Disease, 2</a:t>
            </a:r>
            <a:r>
              <a:rPr lang="en-US" sz="1100" baseline="300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1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Ed, ©2014. Edited by Pierre Russo, Eduardo D. Rucelli, and David A. Piccoli, </a:t>
            </a:r>
            <a:endParaRPr lang="en-US" sz="11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0857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vs Crohn’s, Microscopic *</a:t>
            </a:r>
            <a:endParaRPr lang="en-US" sz="24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44" y="6274683"/>
            <a:ext cx="899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Pathology of Pediatric Gastrointestinal and Liver Disease, 2</a:t>
            </a:r>
            <a:r>
              <a:rPr lang="en-US" sz="1100" baseline="300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1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Ed, ©2014. Edited by Pierre Russo, Eduardo D. Rucelli, and David A. Piccoli, </a:t>
            </a:r>
            <a:endParaRPr lang="en-US" sz="11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1486" y="3244334"/>
            <a:ext cx="188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•Mucus depletion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1624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5364"/>
            <a:ext cx="8534400" cy="334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5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228600"/>
            <a:ext cx="865216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Subphenotypes of IBD – by Genetic </a:t>
            </a:r>
            <a:r>
              <a:rPr lang="en-US" sz="2400" u="sng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en-US" sz="2400" u="sng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400" u="sng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centers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16 countries in Europe, North America, and Australasia</a:t>
            </a:r>
            <a:endParaRPr lang="en-US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29,838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 (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16,902 - Crohn’s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disease,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12,597 - ulcerative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colitis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Genetic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 have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 163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susceptibility loci for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inflammatory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bowel disease, mostly shared between Crohn’s disease and ulcerative colitis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“Three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loci (NOD2, MHC, and MST1 3p21) were associated with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subphenotypes</a:t>
            </a:r>
          </a:p>
          <a:p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of 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inflammatory bowel disease, mainly disease location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data support a continuum of disorders within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inflammatory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bowel disease, much better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explained by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groups (ileal Crohn’s disease, colonic Crohn’s disease, and ulcerative colitis) than by Crohn’s disease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ulcerative </a:t>
            </a:r>
            <a:r>
              <a:rPr lang="en-US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colitis as currently </a:t>
            </a:r>
            <a:r>
              <a:rPr lang="en-US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defined.”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Isabelle Cleynen et al, “Inherited determinants of Crohn’s disease and ulcerative colitis phenotypes: a genetic association”, </a:t>
            </a:r>
            <a:r>
              <a:rPr lang="nl-NL" sz="16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Lancet 2016; 387: </a:t>
            </a:r>
            <a:r>
              <a:rPr lang="nl-NL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156–67.</a:t>
            </a:r>
            <a:endParaRPr lang="en-US" sz="16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04800"/>
            <a:ext cx="88106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87" y="5334000"/>
            <a:ext cx="8810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 susceptibility loci used to make a risk score (negative favors UC, positive favors CD)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Scores predicted disease location along a continuum.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1200" dirty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Isabelle Cleynen et al</a:t>
            </a:r>
            <a:endParaRPr lang="en-US" sz="1200" dirty="0" smtClean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FF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4" y="6215390"/>
            <a:ext cx="8919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1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Pathology of Pediatric Gastrointestinal and Liver Disease, 2</a:t>
            </a:r>
            <a:r>
              <a:rPr lang="en-US" sz="1100" baseline="300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100" dirty="0" smtClean="0">
                <a:solidFill>
                  <a:srgbClr val="FFFF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Ed, ©2014. Edited by Pierre Russo, Eduardo D. Rucelli, and David A. Piccoli</a:t>
            </a:r>
            <a:endParaRPr lang="en-US" sz="1100" dirty="0">
              <a:solidFill>
                <a:srgbClr val="FFFF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44" y="609600"/>
            <a:ext cx="90719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D7"/>
                </a:solidFill>
              </a:rPr>
              <a:t>Etiology not understood well -  Inappropriate immune response (microbial or food) in genetically </a:t>
            </a:r>
            <a:r>
              <a:rPr lang="en-US" dirty="0" smtClean="0">
                <a:solidFill>
                  <a:srgbClr val="FFFFD7"/>
                </a:solidFill>
              </a:rPr>
              <a:t>susceptible </a:t>
            </a:r>
            <a:r>
              <a:rPr lang="en-US" dirty="0" smtClean="0">
                <a:solidFill>
                  <a:srgbClr val="FFFFD7"/>
                </a:solidFill>
              </a:rPr>
              <a:t>host.</a:t>
            </a:r>
          </a:p>
          <a:p>
            <a:r>
              <a:rPr lang="en-US" dirty="0">
                <a:solidFill>
                  <a:srgbClr val="FFFFD7"/>
                </a:solidFill>
              </a:rPr>
              <a:t> </a:t>
            </a:r>
            <a:r>
              <a:rPr lang="en-US" dirty="0" smtClean="0">
                <a:solidFill>
                  <a:srgbClr val="FFFFD7"/>
                </a:solidFill>
              </a:rPr>
              <a:t> - Proinflammatory cytokines TNF-</a:t>
            </a:r>
            <a:r>
              <a:rPr lang="el-GR" dirty="0" smtClean="0">
                <a:solidFill>
                  <a:srgbClr val="FFFFD7"/>
                </a:solidFill>
                <a:latin typeface="Calibri"/>
              </a:rPr>
              <a:t>α</a:t>
            </a:r>
            <a:r>
              <a:rPr lang="en-US" dirty="0" smtClean="0">
                <a:solidFill>
                  <a:srgbClr val="FFFFD7"/>
                </a:solidFill>
                <a:latin typeface="Calibri"/>
              </a:rPr>
              <a:t>, IL-1</a:t>
            </a:r>
            <a:r>
              <a:rPr lang="el-GR" dirty="0" smtClean="0">
                <a:solidFill>
                  <a:srgbClr val="FFFFD7"/>
                </a:solidFill>
                <a:latin typeface="Calibri"/>
              </a:rPr>
              <a:t>β</a:t>
            </a:r>
            <a:r>
              <a:rPr lang="en-US" dirty="0" smtClean="0">
                <a:solidFill>
                  <a:srgbClr val="FFFFD7"/>
                </a:solidFill>
                <a:latin typeface="Calibri"/>
              </a:rPr>
              <a:t>, Inf-</a:t>
            </a:r>
            <a:r>
              <a:rPr lang="el-GR" dirty="0" smtClean="0">
                <a:solidFill>
                  <a:srgbClr val="FFFFD7"/>
                </a:solidFill>
                <a:latin typeface="Calibri"/>
              </a:rPr>
              <a:t>γ</a:t>
            </a:r>
            <a:r>
              <a:rPr lang="en-US" dirty="0" smtClean="0">
                <a:solidFill>
                  <a:srgbClr val="FFFFD7"/>
                </a:solidFill>
                <a:latin typeface="Calibri"/>
              </a:rPr>
              <a:t>, and IL-23 / IL17A pathway.</a:t>
            </a:r>
          </a:p>
          <a:p>
            <a:r>
              <a:rPr lang="en-US" dirty="0">
                <a:solidFill>
                  <a:srgbClr val="FFFFD7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D7"/>
                </a:solidFill>
                <a:latin typeface="Calibri"/>
              </a:rPr>
              <a:t> - Anti-Inflammatory cytokines, Dysfunction of IL-10 and its receptor.</a:t>
            </a:r>
            <a:endParaRPr lang="en-US" dirty="0" smtClean="0">
              <a:solidFill>
                <a:srgbClr val="FFFFD7"/>
              </a:solidFill>
            </a:endParaRPr>
          </a:p>
          <a:p>
            <a:endParaRPr lang="en-US" dirty="0">
              <a:solidFill>
                <a:srgbClr val="FFFFD7"/>
              </a:solidFill>
            </a:endParaRPr>
          </a:p>
          <a:p>
            <a:r>
              <a:rPr lang="en-US" dirty="0" smtClean="0">
                <a:solidFill>
                  <a:srgbClr val="FFFFD7"/>
                </a:solidFill>
              </a:rPr>
              <a:t>More common in industrialized societies, possibly from a less educated gut immune system.</a:t>
            </a:r>
          </a:p>
          <a:p>
            <a:endParaRPr lang="en-US" dirty="0">
              <a:solidFill>
                <a:srgbClr val="FFFFD7"/>
              </a:solidFill>
            </a:endParaRPr>
          </a:p>
          <a:p>
            <a:r>
              <a:rPr lang="en-US" dirty="0" smtClean="0">
                <a:solidFill>
                  <a:srgbClr val="FFFFD7"/>
                </a:solidFill>
              </a:rPr>
              <a:t>Incidence of IBD in first degree relatives:</a:t>
            </a:r>
          </a:p>
          <a:p>
            <a:r>
              <a:rPr lang="en-US" dirty="0">
                <a:solidFill>
                  <a:srgbClr val="FFFFD7"/>
                </a:solidFill>
              </a:rPr>
              <a:t> </a:t>
            </a:r>
            <a:r>
              <a:rPr lang="en-US" dirty="0" smtClean="0">
                <a:solidFill>
                  <a:srgbClr val="FFFFD7"/>
                </a:solidFill>
              </a:rPr>
              <a:t> -  in patients &lt; 5 yrs old = 56%</a:t>
            </a:r>
          </a:p>
          <a:p>
            <a:r>
              <a:rPr lang="en-US" dirty="0">
                <a:solidFill>
                  <a:srgbClr val="FFFFD7"/>
                </a:solidFill>
              </a:rPr>
              <a:t> -  in patients </a:t>
            </a:r>
            <a:r>
              <a:rPr lang="en-US" dirty="0" smtClean="0">
                <a:solidFill>
                  <a:srgbClr val="FFFFD7"/>
                </a:solidFill>
              </a:rPr>
              <a:t>&lt; </a:t>
            </a:r>
            <a:r>
              <a:rPr lang="en-US" dirty="0" smtClean="0">
                <a:solidFill>
                  <a:srgbClr val="FFFFD7"/>
                </a:solidFill>
              </a:rPr>
              <a:t>20 yrs </a:t>
            </a:r>
            <a:r>
              <a:rPr lang="en-US" dirty="0">
                <a:solidFill>
                  <a:srgbClr val="FFFFD7"/>
                </a:solidFill>
              </a:rPr>
              <a:t>old = </a:t>
            </a:r>
            <a:r>
              <a:rPr lang="en-US" dirty="0" smtClean="0">
                <a:solidFill>
                  <a:srgbClr val="FFFFD7"/>
                </a:solidFill>
              </a:rPr>
              <a:t>30%</a:t>
            </a:r>
            <a:endParaRPr lang="en-US" dirty="0">
              <a:solidFill>
                <a:srgbClr val="FFFFD7"/>
              </a:solidFill>
            </a:endParaRPr>
          </a:p>
          <a:p>
            <a:endParaRPr lang="en-US" dirty="0" smtClean="0">
              <a:solidFill>
                <a:srgbClr val="FFFFD7"/>
              </a:solidFill>
            </a:endParaRPr>
          </a:p>
          <a:p>
            <a:r>
              <a:rPr lang="en-US" dirty="0" smtClean="0">
                <a:solidFill>
                  <a:srgbClr val="FFFFD7"/>
                </a:solidFill>
              </a:rPr>
              <a:t>25-35% of IBD patients have </a:t>
            </a:r>
            <a:r>
              <a:rPr lang="en-US" dirty="0" smtClean="0">
                <a:solidFill>
                  <a:srgbClr val="FFFFD7"/>
                </a:solidFill>
              </a:rPr>
              <a:t>extraintestinal </a:t>
            </a:r>
            <a:r>
              <a:rPr lang="en-US" dirty="0" smtClean="0">
                <a:solidFill>
                  <a:srgbClr val="FFFFD7"/>
                </a:solidFill>
              </a:rPr>
              <a:t>disease:</a:t>
            </a:r>
          </a:p>
          <a:p>
            <a:r>
              <a:rPr lang="en-US" dirty="0">
                <a:solidFill>
                  <a:srgbClr val="FFFFD7"/>
                </a:solidFill>
              </a:rPr>
              <a:t> </a:t>
            </a:r>
            <a:r>
              <a:rPr lang="en-US" dirty="0" smtClean="0">
                <a:solidFill>
                  <a:srgbClr val="FFFFD7"/>
                </a:solidFill>
              </a:rPr>
              <a:t>- arthritis (7-25%), transient, nondeforming synovitis, </a:t>
            </a:r>
            <a:r>
              <a:rPr lang="en-US" dirty="0" smtClean="0">
                <a:solidFill>
                  <a:srgbClr val="FFFFD7"/>
                </a:solidFill>
              </a:rPr>
              <a:t>asymmetric, </a:t>
            </a:r>
            <a:r>
              <a:rPr lang="en-US" dirty="0" smtClean="0">
                <a:solidFill>
                  <a:srgbClr val="FFFFD7"/>
                </a:solidFill>
              </a:rPr>
              <a:t>common in knees</a:t>
            </a:r>
          </a:p>
          <a:p>
            <a:r>
              <a:rPr lang="en-US" dirty="0">
                <a:solidFill>
                  <a:srgbClr val="FFFFD7"/>
                </a:solidFill>
              </a:rPr>
              <a:t> </a:t>
            </a:r>
            <a:r>
              <a:rPr lang="en-US" dirty="0" smtClean="0">
                <a:solidFill>
                  <a:srgbClr val="FFFFD7"/>
                </a:solidFill>
              </a:rPr>
              <a:t>- </a:t>
            </a:r>
            <a:r>
              <a:rPr lang="en-US" dirty="0" smtClean="0">
                <a:solidFill>
                  <a:srgbClr val="FFFFD7"/>
                </a:solidFill>
              </a:rPr>
              <a:t>ankylosing </a:t>
            </a:r>
            <a:r>
              <a:rPr lang="en-US" dirty="0" smtClean="0">
                <a:solidFill>
                  <a:srgbClr val="FFFFD7"/>
                </a:solidFill>
              </a:rPr>
              <a:t>spondylitis (2-6%), HLA-B27</a:t>
            </a:r>
          </a:p>
          <a:p>
            <a:r>
              <a:rPr lang="en-US" dirty="0">
                <a:solidFill>
                  <a:srgbClr val="FFFFD7"/>
                </a:solidFill>
              </a:rPr>
              <a:t> </a:t>
            </a:r>
            <a:r>
              <a:rPr lang="en-US" dirty="0" smtClean="0">
                <a:solidFill>
                  <a:srgbClr val="FFFFD7"/>
                </a:solidFill>
              </a:rPr>
              <a:t>- erythema nodosum (3% pediatric CD when active, anterior legs)</a:t>
            </a:r>
          </a:p>
          <a:p>
            <a:r>
              <a:rPr lang="en-US" dirty="0">
                <a:solidFill>
                  <a:srgbClr val="FFFFD7"/>
                </a:solidFill>
              </a:rPr>
              <a:t> </a:t>
            </a:r>
            <a:r>
              <a:rPr lang="en-US" dirty="0" smtClean="0">
                <a:solidFill>
                  <a:srgbClr val="FFFFD7"/>
                </a:solidFill>
              </a:rPr>
              <a:t>- pyoderma gangrenosum (&lt; 1%, </a:t>
            </a:r>
            <a:r>
              <a:rPr lang="en-US" dirty="0" smtClean="0">
                <a:solidFill>
                  <a:srgbClr val="FFFFD7"/>
                </a:solidFill>
              </a:rPr>
              <a:t>indolent </a:t>
            </a:r>
            <a:r>
              <a:rPr lang="en-US" dirty="0" smtClean="0">
                <a:solidFill>
                  <a:srgbClr val="FFFFD7"/>
                </a:solidFill>
              </a:rPr>
              <a:t>chronic ulcer, can be in remission)</a:t>
            </a:r>
          </a:p>
          <a:p>
            <a:endParaRPr lang="en-US" dirty="0">
              <a:solidFill>
                <a:srgbClr val="FF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1669</Words>
  <Application>Microsoft Office PowerPoint</Application>
  <PresentationFormat>On-screen Show (4:3)</PresentationFormat>
  <Paragraphs>231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Owner</dc:creator>
  <cp:lastModifiedBy>Owner</cp:lastModifiedBy>
  <cp:revision>80</cp:revision>
  <dcterms:created xsi:type="dcterms:W3CDTF">2017-01-30T21:52:05Z</dcterms:created>
  <dcterms:modified xsi:type="dcterms:W3CDTF">2017-12-07T12:12:20Z</dcterms:modified>
</cp:coreProperties>
</file>